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70" r:id="rId2"/>
    <p:sldId id="269" r:id="rId3"/>
    <p:sldId id="257" r:id="rId4"/>
    <p:sldId id="258" r:id="rId5"/>
    <p:sldId id="281" r:id="rId6"/>
    <p:sldId id="282" r:id="rId7"/>
    <p:sldId id="283" r:id="rId8"/>
    <p:sldId id="284" r:id="rId9"/>
    <p:sldId id="285" r:id="rId10"/>
    <p:sldId id="259" r:id="rId11"/>
    <p:sldId id="260" r:id="rId12"/>
    <p:sldId id="286" r:id="rId13"/>
    <p:sldId id="280" r:id="rId14"/>
    <p:sldId id="261" r:id="rId15"/>
    <p:sldId id="275" r:id="rId16"/>
    <p:sldId id="262" r:id="rId17"/>
    <p:sldId id="263" r:id="rId18"/>
    <p:sldId id="287" r:id="rId19"/>
    <p:sldId id="288" r:id="rId20"/>
    <p:sldId id="289" r:id="rId21"/>
    <p:sldId id="272" r:id="rId22"/>
    <p:sldId id="290" r:id="rId23"/>
    <p:sldId id="291" r:id="rId24"/>
    <p:sldId id="292" r:id="rId25"/>
    <p:sldId id="264" r:id="rId26"/>
    <p:sldId id="293" r:id="rId27"/>
    <p:sldId id="294" r:id="rId28"/>
    <p:sldId id="295" r:id="rId29"/>
    <p:sldId id="296" r:id="rId30"/>
    <p:sldId id="297" r:id="rId31"/>
    <p:sldId id="273" r:id="rId32"/>
    <p:sldId id="298" r:id="rId33"/>
    <p:sldId id="299" r:id="rId34"/>
    <p:sldId id="300" r:id="rId35"/>
    <p:sldId id="265" r:id="rId36"/>
    <p:sldId id="278" r:id="rId37"/>
    <p:sldId id="301" r:id="rId38"/>
    <p:sldId id="302" r:id="rId39"/>
    <p:sldId id="303" r:id="rId40"/>
    <p:sldId id="267" r:id="rId41"/>
    <p:sldId id="304" r:id="rId42"/>
    <p:sldId id="305" r:id="rId43"/>
    <p:sldId id="276" r:id="rId44"/>
    <p:sldId id="306" r:id="rId45"/>
    <p:sldId id="307" r:id="rId46"/>
    <p:sldId id="268" r:id="rId47"/>
    <p:sldId id="277" r:id="rId4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1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1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1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1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2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4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1027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Arc 1028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485" name="Rectangle 1029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86" name="Rectangle 10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103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3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8FBA3-FD26-4E6F-9437-E9DC6C726D2B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EFF454-9820-4532-8823-DC91BF13B916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1D3ADF-AD2B-4BD2-A42C-102292CC7B54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4A434C-5042-41B4-B346-BE7B9593BC0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815ED5-737A-4769-8A2F-AD4DF3CDB62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2965F5-7534-4CCC-9CE7-BF3FB4301DD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15ADDC-3ABD-40B7-8705-427418665D1D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BD107A-801E-47BF-981A-E88911BFA49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EEE003-98CC-4F17-BDD8-58E4CF8E2F27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6100B6-EF3B-4ADA-9E8F-829A08A9C4B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96E74-551F-4023-9CE3-D7D022E9583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3C3DB9-712B-40C1-965E-5EABCC1BEB7E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19459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60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946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ea typeface="Gulim" pitchFamily="50" charset="-127"/>
              </a:defRPr>
            </a:lvl1pPr>
          </a:lstStyle>
          <a:p>
            <a:fld id="{2F17520C-D5B3-4DAF-B96D-3F4F2F6B1B0B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7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ll4jesus.net/" TargetMode="External"/><Relationship Id="rId2" Type="http://schemas.openxmlformats.org/officeDocument/2006/relationships/hyperlink" Target="mailto:Jintae.kim@nyack.edu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Lecture Part II: Pneumatology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altLang="ko-KR" smtClean="0">
              <a:ea typeface="Gulim" pitchFamily="50" charset="-127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ko-KR" sz="2800" smtClean="0">
                <a:ea typeface="Gulim" pitchFamily="50" charset="-127"/>
              </a:rPr>
              <a:t>Jintae Kim, PhD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ko-KR" sz="2800" smtClean="0">
                <a:ea typeface="Gulim" pitchFamily="50" charset="-127"/>
              </a:rPr>
              <a:t>Alliance Theological Seminary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ko-KR" sz="2800" smtClean="0">
                <a:ea typeface="Gulim" pitchFamily="50" charset="-127"/>
              </a:rPr>
              <a:t>Nyack, NY 10960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ko-KR" sz="2800" smtClean="0">
                <a:ea typeface="Gulim" pitchFamily="50" charset="-127"/>
              </a:rPr>
              <a:t>(845) 353-2020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ko-KR" sz="2800" smtClean="0">
                <a:ea typeface="Gulim" pitchFamily="50" charset="-127"/>
              </a:rPr>
              <a:t>E-mail: </a:t>
            </a:r>
            <a:r>
              <a:rPr lang="en-US" altLang="ko-KR" sz="2800" smtClean="0">
                <a:ea typeface="Gulim" pitchFamily="50" charset="-127"/>
                <a:hlinkClick r:id="rId2"/>
              </a:rPr>
              <a:t>Jintae.kim@nyack.edu</a:t>
            </a:r>
            <a:endParaRPr lang="en-US" altLang="ko-KR" sz="2800" smtClean="0">
              <a:ea typeface="Gulim" pitchFamily="50" charset="-127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ko-KR" sz="2800" smtClean="0">
                <a:ea typeface="Gulim" pitchFamily="50" charset="-127"/>
              </a:rPr>
              <a:t>Website: </a:t>
            </a:r>
            <a:r>
              <a:rPr lang="en-US" altLang="ko-KR" sz="2800" smtClean="0">
                <a:ea typeface="Gulim" pitchFamily="50" charset="-127"/>
                <a:hlinkClick r:id="rId3"/>
              </a:rPr>
              <a:t>http://all4jesus.net</a:t>
            </a:r>
            <a:endParaRPr lang="en-US" altLang="ko-KR" sz="2800" smtClean="0">
              <a:ea typeface="Gulim" pitchFamily="50" charset="-127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ko-KR" sz="2800" smtClean="0">
              <a:ea typeface="Gulim" pitchFamily="50" charset="-12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dirty="0" smtClean="0"/>
              <a:t>성령의 신성</a:t>
            </a:r>
            <a:endParaRPr lang="en-US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1. </a:t>
            </a:r>
            <a:r>
              <a:rPr lang="ko-KR" altLang="en-US" sz="2800" b="1" dirty="0" smtClean="0">
                <a:ea typeface="Gulim" pitchFamily="50" charset="-127"/>
              </a:rPr>
              <a:t>성령</a:t>
            </a:r>
            <a:r>
              <a:rPr lang="en-US" altLang="ko-KR" sz="2800" b="1" dirty="0" smtClean="0">
                <a:ea typeface="Gulim" pitchFamily="50" charset="-127"/>
              </a:rPr>
              <a:t> = </a:t>
            </a:r>
            <a:r>
              <a:rPr lang="ko-KR" altLang="en-US" sz="2800" b="1" dirty="0" smtClean="0">
                <a:ea typeface="Gulim" pitchFamily="50" charset="-127"/>
              </a:rPr>
              <a:t>하나님</a:t>
            </a:r>
            <a:r>
              <a:rPr lang="en-US" altLang="ko-KR" sz="2800" b="1" dirty="0" smtClean="0">
                <a:ea typeface="Gulim" pitchFamily="50" charset="-127"/>
              </a:rPr>
              <a:t> (</a:t>
            </a:r>
            <a:r>
              <a:rPr lang="ko-KR" altLang="en-US" sz="2800" b="1" dirty="0" smtClean="0">
                <a:ea typeface="Gulim" pitchFamily="50" charset="-127"/>
              </a:rPr>
              <a:t>행 </a:t>
            </a:r>
            <a:r>
              <a:rPr lang="en-US" altLang="ko-KR" sz="2800" b="1" dirty="0" smtClean="0">
                <a:ea typeface="Gulim" pitchFamily="50" charset="-127"/>
              </a:rPr>
              <a:t>5:3; </a:t>
            </a:r>
            <a:r>
              <a:rPr lang="ko-KR" altLang="en-US" sz="2800" b="1" dirty="0" smtClean="0">
                <a:ea typeface="Gulim" pitchFamily="50" charset="-127"/>
              </a:rPr>
              <a:t>고전</a:t>
            </a:r>
            <a:r>
              <a:rPr lang="en-US" altLang="ko-KR" sz="2800" b="1" dirty="0" smtClean="0">
                <a:ea typeface="Gulim" pitchFamily="50" charset="-127"/>
              </a:rPr>
              <a:t> 3:16)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800" b="1" dirty="0" smtClean="0">
                <a:ea typeface="Gulim" pitchFamily="50" charset="-127"/>
              </a:rPr>
              <a:t>성부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성자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성령의 동등하심 </a:t>
            </a:r>
            <a:r>
              <a:rPr lang="en-US" altLang="ko-KR" sz="2800" b="1" dirty="0" smtClean="0">
                <a:ea typeface="Gulim" pitchFamily="50" charset="-127"/>
              </a:rPr>
              <a:t> (</a:t>
            </a:r>
            <a:r>
              <a:rPr lang="ko-KR" altLang="en-US" sz="2800" b="1" dirty="0" smtClean="0">
                <a:ea typeface="Gulim" pitchFamily="50" charset="-127"/>
              </a:rPr>
              <a:t>마</a:t>
            </a:r>
            <a:r>
              <a:rPr lang="en-US" altLang="ko-KR" sz="2800" b="1" dirty="0" smtClean="0">
                <a:ea typeface="Gulim" pitchFamily="50" charset="-127"/>
              </a:rPr>
              <a:t> 28:19; </a:t>
            </a:r>
            <a:r>
              <a:rPr lang="ko-KR" altLang="en-US" sz="2800" b="1" dirty="0" smtClean="0">
                <a:ea typeface="Gulim" pitchFamily="50" charset="-127"/>
              </a:rPr>
              <a:t>고후</a:t>
            </a:r>
            <a:r>
              <a:rPr lang="en-US" altLang="ko-KR" sz="2800" b="1" dirty="0" smtClean="0">
                <a:ea typeface="Gulim" pitchFamily="50" charset="-127"/>
              </a:rPr>
              <a:t> 13:13; </a:t>
            </a:r>
            <a:r>
              <a:rPr lang="ko-KR" altLang="en-US" sz="2800" b="1" dirty="0" smtClean="0">
                <a:ea typeface="Gulim" pitchFamily="50" charset="-127"/>
              </a:rPr>
              <a:t>고전</a:t>
            </a:r>
            <a:r>
              <a:rPr lang="en-US" altLang="ko-KR" sz="2800" b="1" dirty="0" smtClean="0">
                <a:ea typeface="Gulim" pitchFamily="50" charset="-127"/>
              </a:rPr>
              <a:t> 12:4-6)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800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2. </a:t>
            </a:r>
            <a:r>
              <a:rPr lang="ko-KR" altLang="en-US" sz="2800" b="1" dirty="0" smtClean="0">
                <a:ea typeface="Gulim" pitchFamily="50" charset="-127"/>
              </a:rPr>
              <a:t>하나님의 속성</a:t>
            </a:r>
            <a:r>
              <a:rPr lang="en-US" altLang="ko-KR" sz="2800" b="1" dirty="0" smtClean="0">
                <a:ea typeface="Gulim" pitchFamily="50" charset="-127"/>
              </a:rPr>
              <a:t>: </a:t>
            </a:r>
            <a:r>
              <a:rPr lang="ko-KR" altLang="en-US" sz="2800" b="1" dirty="0" smtClean="0">
                <a:ea typeface="Gulim" pitchFamily="50" charset="-127"/>
              </a:rPr>
              <a:t>전지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고전</a:t>
            </a:r>
            <a:r>
              <a:rPr lang="en-US" altLang="ko-KR" sz="2800" b="1" dirty="0" smtClean="0">
                <a:ea typeface="Gulim" pitchFamily="50" charset="-127"/>
              </a:rPr>
              <a:t> 2:10-11; </a:t>
            </a:r>
            <a:r>
              <a:rPr lang="ko-KR" altLang="en-US" sz="2800" b="1" dirty="0" smtClean="0">
                <a:ea typeface="Gulim" pitchFamily="50" charset="-127"/>
              </a:rPr>
              <a:t>요 </a:t>
            </a:r>
            <a:r>
              <a:rPr lang="en-US" altLang="ko-KR" sz="2800" b="1" dirty="0" smtClean="0">
                <a:ea typeface="Gulim" pitchFamily="50" charset="-127"/>
              </a:rPr>
              <a:t>16:13); </a:t>
            </a:r>
            <a:r>
              <a:rPr lang="ko-KR" altLang="en-US" sz="2800" b="1" dirty="0" smtClean="0">
                <a:ea typeface="Gulim" pitchFamily="50" charset="-127"/>
              </a:rPr>
              <a:t>전능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롬 </a:t>
            </a:r>
            <a:r>
              <a:rPr lang="en-US" altLang="ko-KR" sz="2800" b="1" dirty="0" smtClean="0">
                <a:ea typeface="Gulim" pitchFamily="50" charset="-127"/>
              </a:rPr>
              <a:t>15:18; </a:t>
            </a:r>
            <a:r>
              <a:rPr lang="ko-KR" altLang="en-US" sz="2800" b="1" dirty="0" smtClean="0">
                <a:ea typeface="Gulim" pitchFamily="50" charset="-127"/>
              </a:rPr>
              <a:t>눅</a:t>
            </a:r>
            <a:r>
              <a:rPr lang="en-US" altLang="ko-KR" sz="2800" b="1" dirty="0" smtClean="0">
                <a:ea typeface="Gulim" pitchFamily="50" charset="-127"/>
              </a:rPr>
              <a:t> 1:35); </a:t>
            </a:r>
            <a:r>
              <a:rPr lang="ko-KR" altLang="en-US" sz="2800" b="1" dirty="0" smtClean="0">
                <a:ea typeface="Gulim" pitchFamily="50" charset="-127"/>
              </a:rPr>
              <a:t>영원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히</a:t>
            </a:r>
            <a:r>
              <a:rPr lang="en-US" altLang="ko-KR" sz="2800" b="1" dirty="0" smtClean="0">
                <a:ea typeface="Gulim" pitchFamily="50" charset="-127"/>
              </a:rPr>
              <a:t> 9:14)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800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3. </a:t>
            </a:r>
            <a:r>
              <a:rPr lang="ko-KR" altLang="en-US" sz="2800" b="1" dirty="0" smtClean="0">
                <a:ea typeface="Gulim" pitchFamily="50" charset="-127"/>
              </a:rPr>
              <a:t>하나님의 사역</a:t>
            </a:r>
            <a:r>
              <a:rPr lang="en-US" altLang="ko-KR" sz="2800" b="1" dirty="0" smtClean="0">
                <a:ea typeface="Gulim" pitchFamily="50" charset="-127"/>
              </a:rPr>
              <a:t>: </a:t>
            </a:r>
            <a:r>
              <a:rPr lang="ko-KR" altLang="en-US" sz="2800" b="1" dirty="0" smtClean="0">
                <a:ea typeface="Gulim" pitchFamily="50" charset="-127"/>
              </a:rPr>
              <a:t>창조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창</a:t>
            </a:r>
            <a:r>
              <a:rPr lang="en-US" altLang="ko-KR" sz="2800" b="1" dirty="0" smtClean="0">
                <a:ea typeface="Gulim" pitchFamily="50" charset="-127"/>
              </a:rPr>
              <a:t> 1:2; </a:t>
            </a:r>
            <a:r>
              <a:rPr lang="ko-KR" altLang="en-US" sz="2800" b="1" dirty="0" smtClean="0">
                <a:ea typeface="Gulim" pitchFamily="50" charset="-127"/>
              </a:rPr>
              <a:t>욥</a:t>
            </a:r>
            <a:r>
              <a:rPr lang="en-US" altLang="ko-KR" sz="2800" b="1" dirty="0" smtClean="0">
                <a:ea typeface="Gulim" pitchFamily="50" charset="-127"/>
              </a:rPr>
              <a:t> 26:13; </a:t>
            </a:r>
            <a:r>
              <a:rPr lang="ko-KR" altLang="en-US" sz="2800" b="1" dirty="0" smtClean="0">
                <a:ea typeface="Gulim" pitchFamily="50" charset="-127"/>
              </a:rPr>
              <a:t>시</a:t>
            </a:r>
            <a:r>
              <a:rPr lang="en-US" altLang="ko-KR" sz="2800" b="1" dirty="0" smtClean="0">
                <a:ea typeface="Gulim" pitchFamily="50" charset="-127"/>
              </a:rPr>
              <a:t> 104:30); </a:t>
            </a:r>
            <a:r>
              <a:rPr lang="ko-KR" altLang="en-US" sz="2800" b="1" dirty="0" smtClean="0">
                <a:ea typeface="Gulim" pitchFamily="50" charset="-127"/>
              </a:rPr>
              <a:t>구속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딛</a:t>
            </a:r>
            <a:r>
              <a:rPr lang="en-US" altLang="ko-KR" sz="2800" b="1" dirty="0" smtClean="0">
                <a:ea typeface="Gulim" pitchFamily="50" charset="-127"/>
              </a:rPr>
              <a:t> 3:5; </a:t>
            </a:r>
            <a:r>
              <a:rPr lang="ko-KR" altLang="en-US" sz="2800" b="1" dirty="0" smtClean="0">
                <a:ea typeface="Gulim" pitchFamily="50" charset="-127"/>
              </a:rPr>
              <a:t>롬</a:t>
            </a:r>
            <a:r>
              <a:rPr lang="en-US" altLang="ko-KR" sz="2800" b="1" dirty="0" smtClean="0">
                <a:ea typeface="Gulim" pitchFamily="50" charset="-127"/>
              </a:rPr>
              <a:t> 8:11); </a:t>
            </a:r>
            <a:r>
              <a:rPr lang="ko-KR" altLang="en-US" sz="2800" b="1" dirty="0" smtClean="0">
                <a:ea typeface="Gulim" pitchFamily="50" charset="-127"/>
              </a:rPr>
              <a:t>신적감응으로 성경을 기록하게 하셨음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딤후</a:t>
            </a:r>
            <a:r>
              <a:rPr lang="en-US" altLang="ko-KR" sz="2800" b="1" dirty="0" smtClean="0">
                <a:ea typeface="Gulim" pitchFamily="50" charset="-127"/>
              </a:rPr>
              <a:t> 3:16; </a:t>
            </a:r>
            <a:r>
              <a:rPr lang="ko-KR" altLang="en-US" sz="2800" b="1" dirty="0" smtClean="0">
                <a:ea typeface="Gulim" pitchFamily="50" charset="-127"/>
              </a:rPr>
              <a:t>벧후</a:t>
            </a:r>
            <a:r>
              <a:rPr lang="en-US" altLang="ko-KR" sz="2800" b="1" dirty="0" smtClean="0">
                <a:ea typeface="Gulim" pitchFamily="50" charset="-127"/>
              </a:rPr>
              <a:t> 1:21)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dirty="0" smtClean="0"/>
              <a:t>성령의 인격성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6200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ko-KR" sz="2800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</a:pPr>
            <a:r>
              <a:rPr lang="ko-KR" altLang="en-US" sz="2800" b="1" dirty="0" smtClean="0">
                <a:ea typeface="Gulim" pitchFamily="50" charset="-127"/>
              </a:rPr>
              <a:t>성령도 별도의 인격체. 뉴에이지에서 얘기하는 비인격적인 힘이나 영향력이 아니다. 지, 정, 의를 가지신 인격체이시다. </a:t>
            </a:r>
            <a:endParaRPr lang="en-US" altLang="ko-KR" sz="2800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800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</a:pPr>
            <a:r>
              <a:rPr lang="ko-KR" altLang="en-US" sz="2800" b="1" dirty="0" smtClean="0">
                <a:ea typeface="Gulim" pitchFamily="50" charset="-127"/>
              </a:rPr>
              <a:t>지식과 뜻</a:t>
            </a:r>
            <a:r>
              <a:rPr lang="en-US" altLang="ko-KR" sz="2800" b="1" dirty="0" smtClean="0">
                <a:ea typeface="Gulim" pitchFamily="50" charset="-127"/>
              </a:rPr>
              <a:t> (</a:t>
            </a:r>
            <a:r>
              <a:rPr lang="ko-KR" altLang="en-US" sz="2800" b="1" dirty="0" smtClean="0">
                <a:ea typeface="Gulim" pitchFamily="50" charset="-127"/>
              </a:rPr>
              <a:t>요</a:t>
            </a:r>
            <a:r>
              <a:rPr lang="en-US" altLang="ko-KR" sz="2800" b="1" dirty="0" smtClean="0">
                <a:ea typeface="Gulim" pitchFamily="50" charset="-127"/>
              </a:rPr>
              <a:t> 14:26)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800" b="1" dirty="0" smtClean="0">
                <a:ea typeface="Gulim" pitchFamily="50" charset="-127"/>
              </a:rPr>
              <a:t>뜻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고전</a:t>
            </a:r>
            <a:r>
              <a:rPr lang="en-US" altLang="ko-KR" sz="2800" b="1" dirty="0" smtClean="0">
                <a:ea typeface="Gulim" pitchFamily="50" charset="-127"/>
              </a:rPr>
              <a:t> 12:11)</a:t>
            </a:r>
          </a:p>
          <a:p>
            <a:pPr eaLnBrk="1" hangingPunct="1">
              <a:lnSpc>
                <a:spcPct val="90000"/>
              </a:lnSpc>
            </a:pPr>
            <a:r>
              <a:rPr lang="ko-KR" altLang="en-US" sz="2800" b="1" dirty="0" smtClean="0">
                <a:ea typeface="Gulim" pitchFamily="50" charset="-127"/>
              </a:rPr>
              <a:t>감정 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엡</a:t>
            </a:r>
            <a:r>
              <a:rPr lang="en-US" altLang="ko-KR" sz="2800" b="1" dirty="0" smtClean="0">
                <a:ea typeface="Gulim" pitchFamily="50" charset="-127"/>
              </a:rPr>
              <a:t> 4:30)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57200"/>
            <a:ext cx="7772400" cy="5638800"/>
          </a:xfrm>
        </p:spPr>
        <p:txBody>
          <a:bodyPr/>
          <a:lstStyle/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요 </a:t>
            </a:r>
            <a:r>
              <a:rPr lang="en-US" altLang="ko-KR" b="1" dirty="0" smtClean="0"/>
              <a:t>14:26) 『</a:t>
            </a:r>
            <a:r>
              <a:rPr lang="ko-KR" altLang="en-US" b="1" dirty="0" smtClean="0"/>
              <a:t>보혜사 곧 아버지께서 내 이름으로 보내실 성령 그가 너희에게 모든 것을 가르치시고 내가 너희에게 말한 모든 것을 생각나게 하시리라</a:t>
            </a:r>
            <a:r>
              <a:rPr lang="en-US" altLang="ko-KR" b="1" dirty="0" smtClean="0"/>
              <a:t>』</a:t>
            </a:r>
          </a:p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고전 </a:t>
            </a:r>
            <a:r>
              <a:rPr lang="en-US" altLang="ko-KR" b="1" dirty="0" smtClean="0"/>
              <a:t>12:11) 『</a:t>
            </a:r>
            <a:r>
              <a:rPr lang="ko-KR" altLang="en-US" b="1" dirty="0" smtClean="0"/>
              <a:t>이 모든 일은 같은 한 성령이 행하사 그 뜻대로 각 사람에게 나눠 주시느니라</a:t>
            </a:r>
            <a:r>
              <a:rPr lang="en-US" altLang="ko-KR" b="1" dirty="0" smtClean="0"/>
              <a:t>』</a:t>
            </a:r>
          </a:p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엡 </a:t>
            </a:r>
            <a:r>
              <a:rPr lang="en-US" altLang="ko-KR" b="1" dirty="0" smtClean="0"/>
              <a:t>4:30) 『</a:t>
            </a:r>
            <a:r>
              <a:rPr lang="ko-KR" altLang="en-US" b="1" dirty="0" smtClean="0"/>
              <a:t>하나님의 성령을 근심하게 하지 말라 그 안에서 너희가 구속의 날까지 인치심을 받았느니라</a:t>
            </a:r>
            <a:r>
              <a:rPr lang="en-US" altLang="ko-KR" b="1" dirty="0" smtClean="0"/>
              <a:t>』</a:t>
            </a:r>
            <a:endParaRPr lang="ko-KR" altLang="en-U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696200" cy="838200"/>
          </a:xfrm>
        </p:spPr>
        <p:txBody>
          <a:bodyPr/>
          <a:lstStyle/>
          <a:p>
            <a:pPr eaLnBrk="1" hangingPunct="1"/>
            <a:r>
              <a:rPr lang="ko-KR" altLang="en-US" sz="4000" dirty="0" smtClean="0">
                <a:ea typeface="Gulim" pitchFamily="50" charset="-127"/>
              </a:rPr>
              <a:t>성령의 호칭 </a:t>
            </a:r>
            <a:r>
              <a:rPr lang="en-US" altLang="ko-KR" sz="4000" dirty="0" smtClean="0">
                <a:ea typeface="Gulim" pitchFamily="50" charset="-127"/>
              </a:rPr>
              <a:t>(</a:t>
            </a:r>
            <a:r>
              <a:rPr lang="ko-KR" altLang="en-US" sz="4000" dirty="0" smtClean="0">
                <a:ea typeface="Gulim" pitchFamily="50" charset="-127"/>
              </a:rPr>
              <a:t>성품</a:t>
            </a:r>
            <a:r>
              <a:rPr lang="en-US" altLang="ko-KR" sz="4000" dirty="0" smtClean="0">
                <a:ea typeface="Gulim" pitchFamily="50" charset="-127"/>
              </a:rPr>
              <a:t>; </a:t>
            </a:r>
            <a:r>
              <a:rPr lang="ko-KR" altLang="en-US" sz="4000" dirty="0" smtClean="0">
                <a:ea typeface="Gulim" pitchFamily="50" charset="-127"/>
              </a:rPr>
              <a:t>구원사</a:t>
            </a:r>
            <a:r>
              <a:rPr lang="en-US" altLang="ko-KR" sz="4000" dirty="0" smtClean="0">
                <a:ea typeface="Gulim" pitchFamily="50" charset="-127"/>
              </a:rPr>
              <a:t>; </a:t>
            </a:r>
            <a:r>
              <a:rPr lang="ko-KR" altLang="en-US" sz="4000" dirty="0" smtClean="0">
                <a:ea typeface="Gulim" pitchFamily="50" charset="-127"/>
              </a:rPr>
              <a:t>사역</a:t>
            </a:r>
            <a:r>
              <a:rPr lang="en-US" altLang="ko-KR" sz="4000" dirty="0" smtClean="0">
                <a:ea typeface="Gulim" pitchFamily="50" charset="-127"/>
              </a:rPr>
              <a:t>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1. </a:t>
            </a:r>
            <a:r>
              <a:rPr lang="ko-KR" altLang="en-US" sz="2800" b="1" dirty="0" smtClean="0">
                <a:ea typeface="Gulim" pitchFamily="50" charset="-127"/>
              </a:rPr>
              <a:t>하나님의 영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엡 </a:t>
            </a:r>
            <a:r>
              <a:rPr lang="en-US" altLang="ko-KR" sz="2800" b="1" dirty="0" smtClean="0">
                <a:ea typeface="Gulim" pitchFamily="50" charset="-127"/>
              </a:rPr>
              <a:t>4:30; </a:t>
            </a:r>
            <a:r>
              <a:rPr lang="ko-KR" altLang="en-US" sz="2800" b="1" dirty="0" smtClean="0">
                <a:ea typeface="Gulim" pitchFamily="50" charset="-127"/>
              </a:rPr>
              <a:t>고전 </a:t>
            </a:r>
            <a:r>
              <a:rPr lang="en-US" altLang="ko-KR" sz="2800" b="1" dirty="0" smtClean="0">
                <a:ea typeface="Gulim" pitchFamily="50" charset="-127"/>
              </a:rPr>
              <a:t>3:16); </a:t>
            </a:r>
            <a:r>
              <a:rPr lang="ko-KR" altLang="en-US" sz="2800" b="1" dirty="0" smtClean="0">
                <a:ea typeface="Gulim" pitchFamily="50" charset="-127"/>
              </a:rPr>
              <a:t>주 여호와의 신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사 </a:t>
            </a:r>
            <a:r>
              <a:rPr lang="en-US" altLang="ko-KR" sz="2800" b="1" dirty="0" smtClean="0">
                <a:ea typeface="Gulim" pitchFamily="50" charset="-127"/>
              </a:rPr>
              <a:t>61:1); </a:t>
            </a:r>
            <a:r>
              <a:rPr lang="ko-KR" altLang="en-US" sz="2800" b="1" dirty="0" smtClean="0">
                <a:ea typeface="Gulim" pitchFamily="50" charset="-127"/>
              </a:rPr>
              <a:t>그리스도의 영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롬 </a:t>
            </a:r>
            <a:r>
              <a:rPr lang="en-US" altLang="ko-KR" sz="2800" b="1" dirty="0" smtClean="0">
                <a:ea typeface="Gulim" pitchFamily="50" charset="-127"/>
              </a:rPr>
              <a:t>8:9); </a:t>
            </a:r>
            <a:r>
              <a:rPr lang="ko-KR" altLang="en-US" sz="2800" b="1" dirty="0" smtClean="0">
                <a:ea typeface="Gulim" pitchFamily="50" charset="-127"/>
              </a:rPr>
              <a:t>아들의 영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갈 </a:t>
            </a:r>
            <a:r>
              <a:rPr lang="en-US" altLang="ko-KR" sz="2800" b="1" dirty="0" smtClean="0">
                <a:ea typeface="Gulim" pitchFamily="50" charset="-127"/>
              </a:rPr>
              <a:t>4:6); </a:t>
            </a:r>
            <a:r>
              <a:rPr lang="ko-KR" altLang="en-US" sz="2800" b="1" dirty="0" smtClean="0">
                <a:ea typeface="Gulim" pitchFamily="50" charset="-127"/>
              </a:rPr>
              <a:t>예수의 영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행 </a:t>
            </a:r>
            <a:r>
              <a:rPr lang="en-US" altLang="ko-KR" sz="2800" b="1" dirty="0" smtClean="0">
                <a:ea typeface="Gulim" pitchFamily="50" charset="-127"/>
              </a:rPr>
              <a:t>16:7)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2. </a:t>
            </a:r>
            <a:r>
              <a:rPr lang="ko-KR" altLang="en-US" sz="2800" b="1" dirty="0" smtClean="0">
                <a:ea typeface="Gulim" pitchFamily="50" charset="-127"/>
              </a:rPr>
              <a:t>약속의 영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엡 </a:t>
            </a:r>
            <a:r>
              <a:rPr lang="en-US" altLang="ko-KR" sz="2800" b="1" dirty="0" smtClean="0">
                <a:ea typeface="Gulim" pitchFamily="50" charset="-127"/>
              </a:rPr>
              <a:t>1:13; </a:t>
            </a:r>
            <a:r>
              <a:rPr lang="ko-KR" altLang="en-US" sz="2800" b="1" dirty="0" smtClean="0">
                <a:ea typeface="Gulim" pitchFamily="50" charset="-127"/>
              </a:rPr>
              <a:t>행 </a:t>
            </a:r>
            <a:r>
              <a:rPr lang="en-US" altLang="ko-KR" sz="2800" b="1" dirty="0" smtClean="0">
                <a:ea typeface="Gulim" pitchFamily="50" charset="-127"/>
              </a:rPr>
              <a:t>1:4-5); </a:t>
            </a:r>
            <a:r>
              <a:rPr lang="ko-KR" altLang="en-US" sz="2800" b="1" dirty="0" smtClean="0">
                <a:ea typeface="Gulim" pitchFamily="50" charset="-127"/>
              </a:rPr>
              <a:t>보혜사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요 </a:t>
            </a:r>
            <a:r>
              <a:rPr lang="en-US" altLang="ko-KR" sz="2800" b="1" dirty="0" smtClean="0">
                <a:ea typeface="Gulim" pitchFamily="50" charset="-127"/>
              </a:rPr>
              <a:t>14:26; 15:26); </a:t>
            </a:r>
            <a:r>
              <a:rPr lang="ko-KR" altLang="en-US" sz="2800" b="1" dirty="0" smtClean="0">
                <a:ea typeface="Gulim" pitchFamily="50" charset="-127"/>
              </a:rPr>
              <a:t>인침의 성령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고후 </a:t>
            </a:r>
            <a:r>
              <a:rPr lang="en-US" altLang="ko-KR" sz="2800" b="1" dirty="0" smtClean="0">
                <a:ea typeface="Gulim" pitchFamily="50" charset="-127"/>
              </a:rPr>
              <a:t>1:22)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3. </a:t>
            </a:r>
            <a:r>
              <a:rPr lang="ko-KR" altLang="en-US" sz="2800" b="1" dirty="0" smtClean="0">
                <a:ea typeface="Gulim" pitchFamily="50" charset="-127"/>
              </a:rPr>
              <a:t>영원하신 성령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히 </a:t>
            </a:r>
            <a:r>
              <a:rPr lang="en-US" altLang="ko-KR" sz="2800" b="1" dirty="0" smtClean="0">
                <a:ea typeface="Gulim" pitchFamily="50" charset="-127"/>
              </a:rPr>
              <a:t>9:14); </a:t>
            </a:r>
            <a:r>
              <a:rPr lang="ko-KR" altLang="en-US" sz="2800" b="1" dirty="0" smtClean="0">
                <a:ea typeface="Gulim" pitchFamily="50" charset="-127"/>
              </a:rPr>
              <a:t>영광의 영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벧전 </a:t>
            </a:r>
            <a:r>
              <a:rPr lang="en-US" altLang="ko-KR" sz="2800" b="1" dirty="0" smtClean="0">
                <a:ea typeface="Gulim" pitchFamily="50" charset="-127"/>
              </a:rPr>
              <a:t>4:14); </a:t>
            </a:r>
            <a:r>
              <a:rPr lang="ko-KR" altLang="en-US" sz="2800" b="1" dirty="0" smtClean="0">
                <a:ea typeface="Gulim" pitchFamily="50" charset="-127"/>
              </a:rPr>
              <a:t>거룩하신 자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요일 </a:t>
            </a:r>
            <a:r>
              <a:rPr lang="en-US" altLang="ko-KR" sz="2800" b="1" dirty="0" smtClean="0">
                <a:ea typeface="Gulim" pitchFamily="50" charset="-127"/>
              </a:rPr>
              <a:t>2:20); </a:t>
            </a:r>
            <a:r>
              <a:rPr lang="ko-KR" altLang="en-US" sz="2800" b="1" dirty="0" smtClean="0">
                <a:ea typeface="Gulim" pitchFamily="50" charset="-127"/>
              </a:rPr>
              <a:t>생명의 성령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롬 </a:t>
            </a:r>
            <a:r>
              <a:rPr lang="en-US" altLang="ko-KR" sz="2800" b="1" dirty="0" smtClean="0">
                <a:ea typeface="Gulim" pitchFamily="50" charset="-127"/>
              </a:rPr>
              <a:t>8:2)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4. </a:t>
            </a:r>
            <a:r>
              <a:rPr lang="ko-KR" altLang="en-US" sz="2800" b="1" dirty="0" smtClean="0">
                <a:ea typeface="Gulim" pitchFamily="50" charset="-127"/>
              </a:rPr>
              <a:t>성결의 영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롬 </a:t>
            </a:r>
            <a:r>
              <a:rPr lang="en-US" altLang="ko-KR" sz="2800" b="1" dirty="0" smtClean="0">
                <a:ea typeface="Gulim" pitchFamily="50" charset="-127"/>
              </a:rPr>
              <a:t>1:4); </a:t>
            </a:r>
            <a:r>
              <a:rPr lang="ko-KR" altLang="en-US" sz="2800" b="1" dirty="0" smtClean="0">
                <a:ea typeface="Gulim" pitchFamily="50" charset="-127"/>
              </a:rPr>
              <a:t>지혜로운 영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출 </a:t>
            </a:r>
            <a:r>
              <a:rPr lang="en-US" altLang="ko-KR" sz="2800" b="1" dirty="0" smtClean="0">
                <a:ea typeface="Gulim" pitchFamily="50" charset="-127"/>
              </a:rPr>
              <a:t>28:3); </a:t>
            </a:r>
            <a:r>
              <a:rPr lang="ko-KR" altLang="en-US" sz="2800" b="1" dirty="0" smtClean="0">
                <a:ea typeface="Gulim" pitchFamily="50" charset="-127"/>
              </a:rPr>
              <a:t>지혜와 총명의 신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권능의 신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사 </a:t>
            </a:r>
            <a:r>
              <a:rPr lang="en-US" altLang="ko-KR" sz="2800" b="1" dirty="0" smtClean="0">
                <a:ea typeface="Gulim" pitchFamily="50" charset="-127"/>
              </a:rPr>
              <a:t>11:2); </a:t>
            </a:r>
            <a:r>
              <a:rPr lang="ko-KR" altLang="en-US" sz="2800" b="1" dirty="0" smtClean="0">
                <a:ea typeface="Gulim" pitchFamily="50" charset="-127"/>
              </a:rPr>
              <a:t>진리의 영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800" b="1" dirty="0" smtClean="0">
                <a:ea typeface="Gulim" pitchFamily="50" charset="-127"/>
              </a:rPr>
              <a:t>   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요 </a:t>
            </a:r>
            <a:r>
              <a:rPr lang="en-US" altLang="ko-KR" sz="2800" b="1" dirty="0" smtClean="0">
                <a:ea typeface="Gulim" pitchFamily="50" charset="-127"/>
              </a:rPr>
              <a:t>14:17); </a:t>
            </a:r>
            <a:r>
              <a:rPr lang="ko-KR" altLang="en-US" sz="2800" b="1" dirty="0" smtClean="0">
                <a:ea typeface="Gulim" pitchFamily="50" charset="-127"/>
              </a:rPr>
              <a:t>자유의 영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시 </a:t>
            </a:r>
            <a:r>
              <a:rPr lang="en-US" altLang="ko-KR" sz="2800" b="1" dirty="0" smtClean="0">
                <a:ea typeface="Gulim" pitchFamily="50" charset="-127"/>
              </a:rPr>
              <a:t>51:12); </a:t>
            </a:r>
            <a:r>
              <a:rPr lang="ko-KR" altLang="en-US" sz="2800" b="1" dirty="0" smtClean="0">
                <a:ea typeface="Gulim" pitchFamily="50" charset="-127"/>
              </a:rPr>
              <a:t>은혜의 성령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ko-KR" altLang="en-US" sz="2800" b="1" dirty="0" smtClean="0">
                <a:ea typeface="Gulim" pitchFamily="50" charset="-127"/>
              </a:rPr>
              <a:t>   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히 </a:t>
            </a:r>
            <a:r>
              <a:rPr lang="en-US" altLang="ko-KR" sz="2800" b="1" dirty="0" smtClean="0">
                <a:ea typeface="Gulim" pitchFamily="50" charset="-127"/>
              </a:rPr>
              <a:t>10:29); </a:t>
            </a:r>
            <a:r>
              <a:rPr lang="ko-KR" altLang="en-US" sz="2800" b="1" dirty="0" smtClean="0">
                <a:ea typeface="Gulim" pitchFamily="50" charset="-127"/>
              </a:rPr>
              <a:t>소멸시키는 영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사 </a:t>
            </a:r>
            <a:r>
              <a:rPr lang="en-US" altLang="ko-KR" sz="2800" b="1" dirty="0" smtClean="0">
                <a:ea typeface="Gulim" pitchFamily="50" charset="-127"/>
              </a:rPr>
              <a:t>4:3-4)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4000" dirty="0" smtClean="0"/>
              <a:t>성령론이 뜻하는 바는</a:t>
            </a:r>
            <a:r>
              <a:rPr lang="en-US" altLang="ko-KR" sz="4000" dirty="0" smtClean="0"/>
              <a:t>? </a:t>
            </a:r>
            <a:r>
              <a:rPr lang="en-US" sz="4000" dirty="0" smtClean="0"/>
              <a:t>(Erickson, 274)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b="1" dirty="0" smtClean="0">
                <a:ea typeface="Gulim" pitchFamily="50" charset="-127"/>
              </a:rPr>
              <a:t>1. </a:t>
            </a:r>
            <a:r>
              <a:rPr lang="ko-KR" altLang="en-US" b="1" dirty="0" smtClean="0">
                <a:ea typeface="Gulim" pitchFamily="50" charset="-127"/>
              </a:rPr>
              <a:t>성령은 인격체이다.</a:t>
            </a:r>
          </a:p>
          <a:p>
            <a:pPr eaLnBrk="1" hangingPunct="1">
              <a:buFont typeface="Wingdings" pitchFamily="2" charset="2"/>
              <a:buNone/>
            </a:pPr>
            <a:endParaRPr lang="en-US" altLang="ko-KR" b="1" dirty="0" smtClean="0">
              <a:ea typeface="Gulim" pitchFamily="50" charset="-127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ko-KR" b="1" dirty="0" smtClean="0">
                <a:ea typeface="Gulim" pitchFamily="50" charset="-127"/>
              </a:rPr>
              <a:t>2. </a:t>
            </a:r>
            <a:r>
              <a:rPr lang="ko-KR" altLang="en-US" b="1" dirty="0" smtClean="0">
                <a:ea typeface="Gulim" pitchFamily="50" charset="-127"/>
              </a:rPr>
              <a:t>성부, 성자와 함께 완전한 하나님으로서 존귀와 영광을 받으셔야 한다.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7848600" cy="5105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3. </a:t>
            </a:r>
            <a:r>
              <a:rPr lang="ko-KR" altLang="en-US" sz="2800" b="1" dirty="0" smtClean="0">
                <a:ea typeface="Gulim" pitchFamily="50" charset="-127"/>
              </a:rPr>
              <a:t>성부, 성자와 함께 삼위일체이시다. 성령의 사역은 삼위일체 공동의 뜻과 계획의 표현이며 실행이다.</a:t>
            </a:r>
          </a:p>
          <a:p>
            <a:pPr eaLnBrk="1" hangingPunct="1">
              <a:buFont typeface="Wingdings" pitchFamily="2" charset="2"/>
              <a:buNone/>
            </a:pPr>
            <a:endParaRPr lang="en-US" altLang="ko-KR" sz="2800" b="1" dirty="0" smtClean="0">
              <a:ea typeface="Gulim" pitchFamily="50" charset="-127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4. </a:t>
            </a:r>
            <a:r>
              <a:rPr lang="ko-KR" altLang="en-US" sz="2800" b="1" dirty="0" smtClean="0">
                <a:ea typeface="Gulim" pitchFamily="50" charset="-127"/>
              </a:rPr>
              <a:t>하나님은 우리와 멀리 계시지 않으신다</a:t>
            </a:r>
            <a:r>
              <a:rPr lang="en-US" altLang="ko-KR" sz="2800" b="1" dirty="0" smtClean="0">
                <a:ea typeface="Gulim" pitchFamily="50" charset="-127"/>
              </a:rPr>
              <a:t>. </a:t>
            </a:r>
            <a:r>
              <a:rPr lang="ko-KR" altLang="en-US" sz="2800" b="1" dirty="0" smtClean="0">
                <a:ea typeface="Gulim" pitchFamily="50" charset="-127"/>
              </a:rPr>
              <a:t>그는 성령의 내주함을 통해 우리와 함께 하신다. 성령은 바로 </a:t>
            </a:r>
            <a:r>
              <a:rPr lang="en-US" altLang="ko-KR" sz="2800" b="1" dirty="0" smtClean="0">
                <a:ea typeface="Gulim" pitchFamily="50" charset="-127"/>
              </a:rPr>
              <a:t>“</a:t>
            </a:r>
            <a:r>
              <a:rPr lang="ko-KR" altLang="en-US" sz="2800" b="1" dirty="0" smtClean="0">
                <a:ea typeface="Gulim" pitchFamily="50" charset="-127"/>
              </a:rPr>
              <a:t>하나님이 우리와 함께</a:t>
            </a:r>
            <a:r>
              <a:rPr lang="en-US" altLang="ko-KR" sz="2800" b="1" dirty="0" smtClean="0">
                <a:ea typeface="Gulim" pitchFamily="50" charset="-127"/>
              </a:rPr>
              <a:t>” </a:t>
            </a:r>
            <a:r>
              <a:rPr lang="ko-KR" altLang="en-US" sz="2800" b="1" dirty="0" smtClean="0">
                <a:ea typeface="Gulim" pitchFamily="50" charset="-127"/>
              </a:rPr>
              <a:t>계신 존재이다</a:t>
            </a:r>
            <a:r>
              <a:rPr lang="en-US" altLang="ko-KR" sz="2800" b="1" dirty="0" smtClean="0">
                <a:ea typeface="Gulim" pitchFamily="50" charset="-127"/>
              </a:rPr>
              <a:t>.</a:t>
            </a:r>
            <a:endParaRPr lang="ko-KR" altLang="en-US" sz="2800" b="1" dirty="0" smtClean="0">
              <a:ea typeface="Gulim" pitchFamily="50" charset="-127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ko-KR" sz="2800" dirty="0" smtClean="0">
              <a:ea typeface="Gulim" pitchFamily="50" charset="-127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dirty="0" smtClean="0"/>
              <a:t>구약에 나타난 성령의 사역</a:t>
            </a:r>
            <a:endParaRPr lang="en-US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1. </a:t>
            </a:r>
            <a:r>
              <a:rPr lang="ko-KR" altLang="en-US" sz="2800" b="1" dirty="0" smtClean="0">
                <a:ea typeface="Gulim" pitchFamily="50" charset="-127"/>
              </a:rPr>
              <a:t>애로</a:t>
            </a:r>
            <a:r>
              <a:rPr lang="en-US" altLang="ko-KR" sz="2800" b="1" dirty="0" smtClean="0">
                <a:ea typeface="Gulim" pitchFamily="50" charset="-127"/>
              </a:rPr>
              <a:t>: </a:t>
            </a:r>
            <a:r>
              <a:rPr lang="ko-KR" altLang="en-US" sz="2800" b="1" dirty="0" smtClean="0">
                <a:ea typeface="Gulim" pitchFamily="50" charset="-127"/>
              </a:rPr>
              <a:t>구약은 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점진적 계시의 초기단계이기 때문에 구약에서 성령을 구체적으로 발견하기 어렵다.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800" b="1" dirty="0" smtClean="0">
              <a:ea typeface="Gulim" pitchFamily="50" charset="-127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2. 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용어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: 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주로 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“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하나님의 영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”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으로 표현된다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800" b="1" dirty="0" smtClean="0">
              <a:ea typeface="Gulim" pitchFamily="50" charset="-127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3. 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중요한 사역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: 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창조 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(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창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 1:2; 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욥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 26:13; 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시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 104:30); 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예언과 성경기록 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(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겔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 2:2; 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삼상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 10:6; cf. 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벧후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 1:21; 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행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 1:16); 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능력과 재능 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(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출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 31:3-4; 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신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34:9; 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삿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 3:10); 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성도들의 영적 삶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(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느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 9:20; 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시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 143:10).</a:t>
            </a:r>
            <a:endParaRPr lang="en-US" altLang="ko-KR" sz="2800" b="1" dirty="0" smtClean="0">
              <a:ea typeface="Gulim" pitchFamily="50" charset="-127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696200" cy="1524000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4000" smtClean="0"/>
              <a:t>예수님의 삶에서 나타난 성령의 사역</a:t>
            </a:r>
            <a:endParaRPr lang="en-US" sz="4000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1. </a:t>
            </a:r>
            <a:r>
              <a:rPr lang="ko-KR" altLang="en-US" sz="2800" b="1" dirty="0" smtClean="0">
                <a:ea typeface="Gulim" pitchFamily="50" charset="-127"/>
              </a:rPr>
              <a:t>성육신 자체</a:t>
            </a:r>
            <a:r>
              <a:rPr lang="en-US" altLang="ko-KR" sz="2800" b="1" dirty="0" smtClean="0">
                <a:ea typeface="Gulim" pitchFamily="50" charset="-127"/>
              </a:rPr>
              <a:t>.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altLang="ko-KR" sz="2800" b="1" dirty="0" smtClean="0">
                <a:ea typeface="Gulim" pitchFamily="50" charset="-127"/>
              </a:rPr>
              <a:t>2. </a:t>
            </a:r>
            <a:r>
              <a:rPr lang="ko-KR" altLang="en-US" sz="2800" b="1" dirty="0" smtClean="0">
                <a:ea typeface="Gulim" pitchFamily="50" charset="-127"/>
              </a:rPr>
              <a:t>세례요한의 증거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막</a:t>
            </a:r>
            <a:r>
              <a:rPr lang="en-US" altLang="ko-KR" sz="2800" b="1" dirty="0" smtClean="0">
                <a:ea typeface="Gulim" pitchFamily="50" charset="-127"/>
              </a:rPr>
              <a:t> 1:8) </a:t>
            </a:r>
            <a:endParaRPr lang="ko-KR" altLang="en-US" sz="2800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3. </a:t>
            </a:r>
            <a:r>
              <a:rPr lang="ko-KR" altLang="en-US" sz="2800" b="1" dirty="0" smtClean="0">
                <a:ea typeface="Gulim" pitchFamily="50" charset="-127"/>
              </a:rPr>
              <a:t>공생애의 시작</a:t>
            </a:r>
            <a:r>
              <a:rPr lang="en-US" altLang="ko-KR" sz="2800" b="1" dirty="0" smtClean="0">
                <a:ea typeface="Gulim" pitchFamily="50" charset="-127"/>
              </a:rPr>
              <a:t>: </a:t>
            </a:r>
            <a:r>
              <a:rPr lang="ko-KR" altLang="en-US" sz="2800" b="1" dirty="0" smtClean="0">
                <a:ea typeface="Gulim" pitchFamily="50" charset="-127"/>
              </a:rPr>
              <a:t>세례 받으실 때 성령께서 강림하심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마</a:t>
            </a:r>
            <a:r>
              <a:rPr lang="en-US" altLang="ko-KR" sz="2800" b="1" dirty="0" smtClean="0">
                <a:ea typeface="Gulim" pitchFamily="50" charset="-127"/>
              </a:rPr>
              <a:t> 3:16)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altLang="ko-KR" sz="2800" b="1" dirty="0" smtClean="0">
                <a:ea typeface="Gulim" pitchFamily="50" charset="-127"/>
              </a:rPr>
              <a:t>4. </a:t>
            </a:r>
            <a:r>
              <a:rPr lang="ko-KR" altLang="en-US" sz="2800" b="1" dirty="0" smtClean="0">
                <a:ea typeface="Gulim" pitchFamily="50" charset="-127"/>
              </a:rPr>
              <a:t>예수님을 인도하심</a:t>
            </a:r>
            <a:r>
              <a:rPr lang="en-US" altLang="ko-KR" sz="2800" b="1" dirty="0" smtClean="0">
                <a:ea typeface="Gulim" pitchFamily="50" charset="-127"/>
              </a:rPr>
              <a:t>: </a:t>
            </a:r>
            <a:r>
              <a:rPr lang="ko-KR" altLang="en-US" sz="2800" b="1" dirty="0" smtClean="0">
                <a:ea typeface="Gulim" pitchFamily="50" charset="-127"/>
              </a:rPr>
              <a:t>성령에 이끌려서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막</a:t>
            </a:r>
            <a:r>
              <a:rPr lang="en-US" altLang="ko-KR" sz="2800" b="1" dirty="0" smtClean="0">
                <a:ea typeface="Gulim" pitchFamily="50" charset="-127"/>
              </a:rPr>
              <a:t> 1:12) </a:t>
            </a:r>
            <a:endParaRPr lang="ko-KR" altLang="en-US" sz="2800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5. </a:t>
            </a:r>
            <a:r>
              <a:rPr lang="ko-KR" altLang="en-US" sz="2800" b="1" dirty="0" smtClean="0">
                <a:ea typeface="Gulim" pitchFamily="50" charset="-127"/>
              </a:rPr>
              <a:t>성령의 능력과 권세로 사역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눅</a:t>
            </a:r>
            <a:r>
              <a:rPr lang="en-US" altLang="ko-KR" sz="2800" b="1" dirty="0" smtClean="0">
                <a:ea typeface="Gulim" pitchFamily="50" charset="-127"/>
              </a:rPr>
              <a:t> 4:14, 18; </a:t>
            </a:r>
            <a:r>
              <a:rPr lang="ko-KR" altLang="en-US" sz="2800" b="1" dirty="0" smtClean="0">
                <a:ea typeface="Gulim" pitchFamily="50" charset="-127"/>
              </a:rPr>
              <a:t>마</a:t>
            </a:r>
            <a:r>
              <a:rPr lang="en-US" altLang="ko-KR" sz="2800" b="1" dirty="0" smtClean="0">
                <a:ea typeface="Gulim" pitchFamily="50" charset="-127"/>
              </a:rPr>
              <a:t>12:28)</a:t>
            </a:r>
            <a:endParaRPr lang="ko-KR" altLang="en-US" sz="2800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6. </a:t>
            </a:r>
            <a:r>
              <a:rPr lang="ko-KR" altLang="en-US" sz="2800" b="1" dirty="0" smtClean="0">
                <a:ea typeface="Gulim" pitchFamily="50" charset="-127"/>
              </a:rPr>
              <a:t>생애 시종 성령 안에서 사심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눅</a:t>
            </a:r>
            <a:r>
              <a:rPr lang="en-US" altLang="ko-KR" sz="2800" b="1" dirty="0" smtClean="0">
                <a:ea typeface="Gulim" pitchFamily="50" charset="-127"/>
              </a:rPr>
              <a:t> 10:21)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81000"/>
            <a:ext cx="7772400" cy="5715000"/>
          </a:xfrm>
        </p:spPr>
        <p:txBody>
          <a:bodyPr/>
          <a:lstStyle/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막 </a:t>
            </a:r>
            <a:r>
              <a:rPr lang="en-US" altLang="ko-KR" b="1" dirty="0" smtClean="0"/>
              <a:t>1:8) 『</a:t>
            </a:r>
            <a:r>
              <a:rPr lang="ko-KR" altLang="en-US" b="1" dirty="0" smtClean="0"/>
              <a:t>나는 너희에게 물로 </a:t>
            </a:r>
            <a:r>
              <a:rPr lang="ko-KR" altLang="en-US" b="1" dirty="0" smtClean="0"/>
              <a:t>세례를 </a:t>
            </a:r>
            <a:r>
              <a:rPr lang="ko-KR" altLang="en-US" b="1" dirty="0" smtClean="0"/>
              <a:t>주었거니와 그는 성령으로 너희에게 </a:t>
            </a:r>
            <a:r>
              <a:rPr lang="ko-KR" altLang="en-US" b="1" dirty="0" smtClean="0"/>
              <a:t>세례를 </a:t>
            </a:r>
            <a:r>
              <a:rPr lang="ko-KR" altLang="en-US" b="1" dirty="0" smtClean="0"/>
              <a:t>주시리라</a:t>
            </a:r>
            <a:r>
              <a:rPr lang="en-US" altLang="ko-KR" b="1" dirty="0" smtClean="0"/>
              <a:t>』</a:t>
            </a:r>
          </a:p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마 </a:t>
            </a:r>
            <a:r>
              <a:rPr lang="en-US" altLang="ko-KR" b="1" dirty="0" smtClean="0"/>
              <a:t>3:16) 『</a:t>
            </a:r>
            <a:r>
              <a:rPr lang="ko-KR" altLang="en-US" b="1" dirty="0" smtClean="0"/>
              <a:t>예수께서 </a:t>
            </a:r>
            <a:r>
              <a:rPr lang="ko-KR" altLang="en-US" b="1" dirty="0" smtClean="0"/>
              <a:t>세례를 </a:t>
            </a:r>
            <a:r>
              <a:rPr lang="ko-KR" altLang="en-US" b="1" dirty="0" smtClean="0"/>
              <a:t>받으시고 곧 물에서 올라오실새 하늘이 열리고 하나님의 성령이 비둘기 같이 내려 자기 위에 임하심을 보시더니</a:t>
            </a:r>
            <a:r>
              <a:rPr lang="en-US" altLang="ko-KR" b="1" dirty="0" smtClean="0"/>
              <a:t>』</a:t>
            </a:r>
          </a:p>
          <a:p>
            <a:endParaRPr lang="ko-KR" altLang="en-US" b="1" dirty="0" smtClean="0"/>
          </a:p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막 </a:t>
            </a:r>
            <a:r>
              <a:rPr lang="en-US" altLang="ko-KR" b="1" dirty="0" smtClean="0"/>
              <a:t>1:12) 『</a:t>
            </a:r>
            <a:r>
              <a:rPr lang="ko-KR" altLang="en-US" b="1" dirty="0" smtClean="0"/>
              <a:t>성령이 곧 예수를 광야로 몰아내신지라</a:t>
            </a:r>
            <a:r>
              <a:rPr lang="en-US" altLang="ko-KR" b="1" dirty="0" smtClean="0"/>
              <a:t>』</a:t>
            </a:r>
            <a:endParaRPr lang="en-US" altLang="ko-KR" b="1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81000"/>
            <a:ext cx="7772400" cy="5715000"/>
          </a:xfrm>
        </p:spPr>
        <p:txBody>
          <a:bodyPr/>
          <a:lstStyle/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눅 </a:t>
            </a:r>
            <a:r>
              <a:rPr lang="en-US" altLang="ko-KR" b="1" dirty="0" smtClean="0"/>
              <a:t>4:14) 『</a:t>
            </a:r>
            <a:r>
              <a:rPr lang="ko-KR" altLang="en-US" b="1" dirty="0" smtClean="0"/>
              <a:t>예수께서 성령의 권능으로 갈릴리에 돌아가시니 그 소문이 사방에 퍼졌고</a:t>
            </a:r>
            <a:r>
              <a:rPr lang="en-US" altLang="ko-KR" b="1" dirty="0" smtClean="0"/>
              <a:t>』</a:t>
            </a:r>
          </a:p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눅 </a:t>
            </a:r>
            <a:r>
              <a:rPr lang="en-US" altLang="ko-KR" b="1" dirty="0" smtClean="0"/>
              <a:t>4:18) 『</a:t>
            </a:r>
            <a:r>
              <a:rPr lang="ko-KR" altLang="en-US" b="1" dirty="0" smtClean="0"/>
              <a:t>주의 성령이 내게 임하셨으니 이는 가난한 자에게 복음을 전하게 하시려고 내게 기름을 부으시고 나를 보내사 포로된 자에게 자유를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눈먼 자에게 다시 보게 함을 전파하며 눌린 자를 자유케 하고</a:t>
            </a:r>
            <a:r>
              <a:rPr lang="en-US" altLang="ko-KR" b="1" dirty="0" smtClean="0"/>
              <a:t>』</a:t>
            </a:r>
            <a:endParaRPr lang="ko-KR" alt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Trinitarian Unity in Salvation</a:t>
            </a:r>
          </a:p>
        </p:txBody>
      </p:sp>
      <p:graphicFrame>
        <p:nvGraphicFramePr>
          <p:cNvPr id="18455" name="Group 23"/>
          <p:cNvGraphicFramePr>
            <a:graphicFrameLocks noGrp="1"/>
          </p:cNvGraphicFramePr>
          <p:nvPr>
            <p:ph type="tbl" idx="1"/>
          </p:nvPr>
        </p:nvGraphicFramePr>
        <p:xfrm>
          <a:off x="685800" y="1981200"/>
          <a:ext cx="7772400" cy="4116324"/>
        </p:xfrm>
        <a:graphic>
          <a:graphicData uri="http://schemas.openxmlformats.org/drawingml/2006/table">
            <a:tbl>
              <a:tblPr/>
              <a:tblGrid>
                <a:gridCol w="3048000"/>
                <a:gridCol w="4724400"/>
              </a:tblGrid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Person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Ministry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God the Father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Creation and Providence  (</a:t>
                      </a:r>
                      <a:r>
                        <a:rPr kumimoji="0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창조와 섭리</a:t>
                      </a: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God the Son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Redemption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구속사역</a:t>
                      </a: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God the Holy Spirit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Application of the Redemptive Work (</a:t>
                      </a:r>
                      <a:r>
                        <a:rPr kumimoji="0" lang="ko-KR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구속사역의 적용</a:t>
                      </a:r>
                      <a:r>
                        <a:rPr kumimoji="0" lang="en-US" altLang="ko-K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57200"/>
            <a:ext cx="7772400" cy="5638800"/>
          </a:xfrm>
        </p:spPr>
        <p:txBody>
          <a:bodyPr/>
          <a:lstStyle/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마 </a:t>
            </a:r>
            <a:r>
              <a:rPr lang="en-US" altLang="ko-KR" b="1" dirty="0" smtClean="0"/>
              <a:t>12:28) 『</a:t>
            </a:r>
            <a:r>
              <a:rPr lang="ko-KR" altLang="en-US" b="1" dirty="0" smtClean="0"/>
              <a:t>그러나 내가 하나님의 성령을 힘입어 귀신을 쫓아 내는 것이면 하나님의 나라가 이미 너희에게 임하였느니라</a:t>
            </a:r>
            <a:r>
              <a:rPr lang="en-US" altLang="ko-KR" b="1" dirty="0" smtClean="0"/>
              <a:t>』</a:t>
            </a:r>
          </a:p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눅 </a:t>
            </a:r>
            <a:r>
              <a:rPr lang="en-US" altLang="ko-KR" b="1" dirty="0" smtClean="0"/>
              <a:t>10:21) 『</a:t>
            </a:r>
            <a:r>
              <a:rPr lang="ko-KR" altLang="en-US" b="1" dirty="0" smtClean="0"/>
              <a:t>이 때에 예수께서 성령으로 기뻐하사 가라사대 천지의 주재이신 아버지여 이것을 지혜롭고 슬기 있는 자들에게는 숨기시고 어린 아이들에게는 나타내심을 감사하나이다 옳소이다 이렇게 된 것이 아버지의 뜻이니이다</a:t>
            </a:r>
            <a:r>
              <a:rPr lang="en-US" altLang="ko-KR" b="1" dirty="0" smtClean="0"/>
              <a:t>』</a:t>
            </a:r>
            <a:endParaRPr lang="ko-KR" altLang="en-US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07" name="Group 55"/>
          <p:cNvGraphicFramePr>
            <a:graphicFrameLocks noGrp="1"/>
          </p:cNvGraphicFramePr>
          <p:nvPr>
            <p:ph type="tbl" idx="1"/>
          </p:nvPr>
        </p:nvGraphicFramePr>
        <p:xfrm>
          <a:off x="685800" y="304800"/>
          <a:ext cx="7772400" cy="6027420"/>
        </p:xfrm>
        <a:graphic>
          <a:graphicData uri="http://schemas.openxmlformats.org/drawingml/2006/table">
            <a:tbl>
              <a:tblPr/>
              <a:tblGrid>
                <a:gridCol w="1981200"/>
                <a:gridCol w="3124200"/>
                <a:gridCol w="2667000"/>
              </a:tblGrid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ko-KR" altLang="ko-K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구약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신약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이름</a:t>
                      </a:r>
                      <a:endParaRPr kumimoji="0" lang="en-US" altLang="ko-K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ulim" pitchFamily="50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“</a:t>
                      </a: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하나님의 신”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“</a:t>
                      </a: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보혜사 성령”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사역의 때</a:t>
                      </a:r>
                      <a:endParaRPr kumimoji="0" lang="en-US" altLang="ko-K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ulim" pitchFamily="50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창세전부터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오순절 이후에 주로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강림 방법</a:t>
                      </a:r>
                      <a:endParaRPr kumimoji="0" lang="en-US" altLang="ko-K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ulim" pitchFamily="50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“</a:t>
                      </a: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위에 </a:t>
                      </a: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(Upon) </a:t>
                      </a: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부어지심” </a:t>
                      </a: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민 </a:t>
                      </a: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24:2; </a:t>
                      </a: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삼상 </a:t>
                      </a: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10:10)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“</a:t>
                      </a:r>
                      <a:r>
                        <a:rPr kumimoji="0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안에 </a:t>
                      </a:r>
                      <a:r>
                        <a:rPr kumimoji="0" lang="en-US" altLang="ko-K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(within) </a:t>
                      </a:r>
                      <a:r>
                        <a:rPr kumimoji="0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거하심” </a:t>
                      </a:r>
                      <a:r>
                        <a:rPr kumimoji="0" lang="en-US" altLang="ko-K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요 </a:t>
                      </a:r>
                      <a:r>
                        <a:rPr kumimoji="0" lang="en-US" altLang="ko-K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14:17, 20)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체류기간</a:t>
                      </a:r>
                      <a:endParaRPr kumimoji="0" lang="en-US" altLang="ko-K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ulim" pitchFamily="50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떠나실 수 있슴 </a:t>
                      </a: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삼상 </a:t>
                      </a: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16:14)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영원히 거하심 </a:t>
                      </a:r>
                      <a:r>
                        <a:rPr kumimoji="0" lang="en-US" altLang="ko-K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요 </a:t>
                      </a:r>
                      <a:r>
                        <a:rPr kumimoji="0" lang="en-US" altLang="ko-K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14:16)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강림대상</a:t>
                      </a:r>
                      <a:endParaRPr kumimoji="0" lang="en-US" altLang="ko-K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ulim" pitchFamily="50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하나님이 특별히 쓰시는 사람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믿는 모든 자에게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성도와의 관계</a:t>
                      </a:r>
                      <a:endParaRPr kumimoji="0" lang="en-US" altLang="ko-K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ulim" pitchFamily="50" charset="-127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소극적</a:t>
                      </a: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, </a:t>
                      </a: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사역적 관계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적극적</a:t>
                      </a:r>
                      <a:r>
                        <a:rPr kumimoji="0" lang="en-US" altLang="ko-K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, </a:t>
                      </a:r>
                      <a:r>
                        <a:rPr kumimoji="0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인격적 관계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Identity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종의 영 </a:t>
                      </a: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롬 </a:t>
                      </a:r>
                      <a:r>
                        <a:rPr kumimoji="0" lang="en-US" alt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8:14-15)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양자의 영 </a:t>
                      </a:r>
                      <a:r>
                        <a:rPr kumimoji="0" lang="en-US" altLang="ko-K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o-KR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갈 </a:t>
                      </a:r>
                      <a:r>
                        <a:rPr kumimoji="0" lang="en-US" altLang="ko-K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Gulim" pitchFamily="50" charset="-127"/>
                          <a:cs typeface="Times New Roman" pitchFamily="18" charset="0"/>
                        </a:rPr>
                        <a:t>4:6)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7772400" cy="5334000"/>
          </a:xfrm>
        </p:spPr>
        <p:txBody>
          <a:bodyPr/>
          <a:lstStyle/>
          <a:p>
            <a:r>
              <a:rPr lang="en-US" altLang="ko-KR" sz="2800" b="1" dirty="0" smtClean="0"/>
              <a:t>(</a:t>
            </a:r>
            <a:r>
              <a:rPr lang="ko-KR" altLang="en-US" sz="2800" b="1" dirty="0" smtClean="0"/>
              <a:t>민 </a:t>
            </a:r>
            <a:r>
              <a:rPr lang="en-US" altLang="ko-KR" sz="2800" b="1" dirty="0" smtClean="0"/>
              <a:t>24:2) 『</a:t>
            </a:r>
            <a:r>
              <a:rPr lang="ko-KR" altLang="en-US" sz="2800" b="1" dirty="0" smtClean="0"/>
              <a:t>눈을 들어 이스라엘이 그 지파대로 거하는 것을 보는 동시에 하나님의 신이 </a:t>
            </a:r>
            <a:r>
              <a:rPr lang="ko-KR" altLang="en-US" sz="2800" b="1" dirty="0" smtClean="0">
                <a:solidFill>
                  <a:srgbClr val="C00000"/>
                </a:solidFill>
              </a:rPr>
              <a:t>그 위에 임하신지라</a:t>
            </a:r>
            <a:r>
              <a:rPr lang="en-US" altLang="ko-KR" sz="2800" b="1" dirty="0" smtClean="0">
                <a:solidFill>
                  <a:srgbClr val="C00000"/>
                </a:solidFill>
              </a:rPr>
              <a:t>』</a:t>
            </a:r>
          </a:p>
          <a:p>
            <a:r>
              <a:rPr lang="en-US" altLang="ko-KR" sz="2800" b="1" dirty="0" smtClean="0"/>
              <a:t>(</a:t>
            </a:r>
            <a:r>
              <a:rPr lang="ko-KR" altLang="en-US" sz="2800" b="1" dirty="0" smtClean="0"/>
              <a:t>삼상 </a:t>
            </a:r>
            <a:r>
              <a:rPr lang="en-US" altLang="ko-KR" sz="2800" b="1" dirty="0" smtClean="0"/>
              <a:t>10:10) 『</a:t>
            </a:r>
            <a:r>
              <a:rPr lang="ko-KR" altLang="en-US" sz="2800" b="1" dirty="0" smtClean="0"/>
              <a:t>그들이 산에 이를 때에 선지자의 무리가 그를 영접하고 하나님의 신이 사울에게 </a:t>
            </a:r>
            <a:r>
              <a:rPr lang="ko-KR" altLang="en-US" sz="2800" b="1" dirty="0" smtClean="0">
                <a:solidFill>
                  <a:srgbClr val="C00000"/>
                </a:solidFill>
              </a:rPr>
              <a:t>크게 임하므로 </a:t>
            </a:r>
            <a:r>
              <a:rPr lang="ko-KR" altLang="en-US" sz="2800" b="1" dirty="0" smtClean="0"/>
              <a:t>그가 그들 중에서 예언을 하니</a:t>
            </a:r>
            <a:r>
              <a:rPr lang="en-US" altLang="ko-KR" sz="2800" b="1" dirty="0" smtClean="0"/>
              <a:t>』</a:t>
            </a:r>
          </a:p>
          <a:p>
            <a:r>
              <a:rPr lang="en-US" altLang="ko-KR" sz="2800" b="1" dirty="0" smtClean="0"/>
              <a:t>(</a:t>
            </a:r>
            <a:r>
              <a:rPr lang="ko-KR" altLang="en-US" sz="2800" b="1" dirty="0" smtClean="0"/>
              <a:t>요 </a:t>
            </a:r>
            <a:r>
              <a:rPr lang="en-US" altLang="ko-KR" sz="2800" b="1" dirty="0" smtClean="0"/>
              <a:t>14:17) 『</a:t>
            </a:r>
            <a:r>
              <a:rPr lang="ko-KR" altLang="en-US" sz="2800" b="1" dirty="0" smtClean="0"/>
              <a:t>저는 진리의 영이라 세상은 능히 저를 받지 못하나니 이는 저를 보지도 못하고 알지도 못함이라 그러나 너희는 저를 아나니 저는 너희와 함께 거하심이요 또 </a:t>
            </a:r>
            <a:r>
              <a:rPr lang="ko-KR" altLang="en-US" sz="2800" b="1" dirty="0" smtClean="0">
                <a:solidFill>
                  <a:srgbClr val="C00000"/>
                </a:solidFill>
              </a:rPr>
              <a:t>너희 속에 계시겠음이라</a:t>
            </a:r>
            <a:r>
              <a:rPr lang="en-US" altLang="ko-KR" sz="2800" b="1" dirty="0" smtClean="0">
                <a:solidFill>
                  <a:srgbClr val="C00000"/>
                </a:solidFill>
              </a:rPr>
              <a:t>』</a:t>
            </a:r>
            <a:endParaRPr lang="ko-KR" altLang="en-US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삼상 </a:t>
            </a:r>
            <a:r>
              <a:rPr lang="en-US" altLang="ko-KR" b="1" dirty="0" smtClean="0"/>
              <a:t>16:14) 『</a:t>
            </a:r>
            <a:r>
              <a:rPr lang="ko-KR" altLang="en-US" b="1" dirty="0" smtClean="0"/>
              <a:t>여호와의 신이 사울에게서 </a:t>
            </a:r>
            <a:r>
              <a:rPr lang="ko-KR" altLang="en-US" b="1" dirty="0" smtClean="0">
                <a:solidFill>
                  <a:srgbClr val="C00000"/>
                </a:solidFill>
              </a:rPr>
              <a:t>떠나고</a:t>
            </a:r>
            <a:r>
              <a:rPr lang="ko-KR" altLang="en-US" b="1" dirty="0" smtClean="0"/>
              <a:t> 여호와의 부리신 악신이 그를 번뇌케 한지라</a:t>
            </a:r>
            <a:r>
              <a:rPr lang="en-US" altLang="ko-KR" b="1" dirty="0" smtClean="0"/>
              <a:t>』</a:t>
            </a:r>
          </a:p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요 </a:t>
            </a:r>
            <a:r>
              <a:rPr lang="en-US" altLang="ko-KR" b="1" dirty="0" smtClean="0"/>
              <a:t>14:16) 『</a:t>
            </a:r>
            <a:r>
              <a:rPr lang="ko-KR" altLang="en-US" b="1" dirty="0" smtClean="0"/>
              <a:t>내가 아버지께 구하겠으니 그가 또 다른 보혜사를 너희에게 주사 </a:t>
            </a:r>
            <a:r>
              <a:rPr lang="ko-KR" altLang="en-US" b="1" dirty="0" smtClean="0">
                <a:solidFill>
                  <a:srgbClr val="C00000"/>
                </a:solidFill>
              </a:rPr>
              <a:t>영원토록</a:t>
            </a:r>
            <a:r>
              <a:rPr lang="ko-KR" altLang="en-US" b="1" dirty="0" smtClean="0"/>
              <a:t> 너희와 함께 있게 하시리니</a:t>
            </a:r>
            <a:r>
              <a:rPr lang="en-US" altLang="ko-KR" b="1" dirty="0" smtClean="0"/>
              <a:t>』</a:t>
            </a:r>
            <a:endParaRPr lang="ko-KR" altLang="en-US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33400"/>
            <a:ext cx="7772400" cy="5562600"/>
          </a:xfrm>
        </p:spPr>
        <p:txBody>
          <a:bodyPr/>
          <a:lstStyle/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롬 </a:t>
            </a:r>
            <a:r>
              <a:rPr lang="en-US" altLang="ko-KR" b="1" dirty="0" smtClean="0"/>
              <a:t>8:14-15) 『[14] </a:t>
            </a:r>
            <a:r>
              <a:rPr lang="ko-KR" altLang="en-US" b="1" dirty="0" smtClean="0"/>
              <a:t>무릇 하나님의 영으로 인도함을 받는 그들은 곧 하나님의 아들이라 </a:t>
            </a:r>
            <a:r>
              <a:rPr lang="en-US" altLang="ko-KR" b="1" dirty="0" smtClean="0"/>
              <a:t>[15] </a:t>
            </a:r>
            <a:r>
              <a:rPr lang="ko-KR" altLang="en-US" b="1" dirty="0" smtClean="0"/>
              <a:t>너희는 다시 무서워하는 종의 영을 받지 아니하였고 </a:t>
            </a:r>
            <a:r>
              <a:rPr lang="ko-KR" altLang="en-US" b="1" dirty="0" smtClean="0">
                <a:solidFill>
                  <a:srgbClr val="C00000"/>
                </a:solidFill>
              </a:rPr>
              <a:t>양자의 영</a:t>
            </a:r>
            <a:r>
              <a:rPr lang="ko-KR" altLang="en-US" b="1" dirty="0" smtClean="0"/>
              <a:t>을 받았으므로 </a:t>
            </a:r>
            <a:r>
              <a:rPr lang="ko-KR" altLang="en-US" b="1" dirty="0" smtClean="0">
                <a:solidFill>
                  <a:srgbClr val="C00000"/>
                </a:solidFill>
              </a:rPr>
              <a:t>아바 아버지라 부르짖느니라</a:t>
            </a:r>
            <a:r>
              <a:rPr lang="en-US" altLang="ko-KR" b="1" dirty="0" smtClean="0"/>
              <a:t>』</a:t>
            </a:r>
          </a:p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갈 </a:t>
            </a:r>
            <a:r>
              <a:rPr lang="en-US" altLang="ko-KR" b="1" dirty="0" smtClean="0"/>
              <a:t>4:6) 『</a:t>
            </a:r>
            <a:r>
              <a:rPr lang="ko-KR" altLang="en-US" b="1" dirty="0" smtClean="0"/>
              <a:t>너희가 아들인 고로 하나님이 </a:t>
            </a:r>
            <a:r>
              <a:rPr lang="ko-KR" altLang="en-US" b="1" dirty="0" smtClean="0">
                <a:solidFill>
                  <a:srgbClr val="C00000"/>
                </a:solidFill>
              </a:rPr>
              <a:t>그 아들의 영을 </a:t>
            </a:r>
            <a:r>
              <a:rPr lang="ko-KR" altLang="en-US" b="1" dirty="0" smtClean="0"/>
              <a:t>우리 마음 가운데 보내사 </a:t>
            </a:r>
            <a:r>
              <a:rPr lang="ko-KR" altLang="en-US" b="1" dirty="0" smtClean="0">
                <a:solidFill>
                  <a:srgbClr val="C00000"/>
                </a:solidFill>
              </a:rPr>
              <a:t>아바 아버지라 부르게 </a:t>
            </a:r>
            <a:r>
              <a:rPr lang="ko-KR" altLang="en-US" b="1" dirty="0" smtClean="0"/>
              <a:t>하셨느니라</a:t>
            </a:r>
            <a:r>
              <a:rPr lang="en-US" altLang="ko-KR" b="1" dirty="0" smtClean="0"/>
              <a:t>』</a:t>
            </a:r>
            <a:endParaRPr lang="ko-KR" altLang="en-US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90600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dirty="0" smtClean="0"/>
              <a:t>성도의 삶에서의 성령의 사역</a:t>
            </a:r>
            <a:endParaRPr lang="en-US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848600" cy="4800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1. </a:t>
            </a:r>
            <a:r>
              <a:rPr lang="ko-KR" altLang="en-US" sz="2800" b="1" dirty="0" smtClean="0">
                <a:ea typeface="Gulim" pitchFamily="50" charset="-127"/>
              </a:rPr>
              <a:t>믿음생활의 시작 </a:t>
            </a:r>
            <a:r>
              <a:rPr lang="en-US" altLang="ko-KR" sz="2800" b="1" dirty="0" smtClean="0">
                <a:ea typeface="Gulim" pitchFamily="50" charset="-127"/>
              </a:rPr>
              <a:t>: </a:t>
            </a:r>
          </a:p>
          <a:p>
            <a:pPr eaLnBrk="1" hangingPunct="1">
              <a:buFont typeface="Wingdings" pitchFamily="2" charset="2"/>
              <a:buNone/>
            </a:pPr>
            <a:r>
              <a:rPr lang="ko-KR" altLang="en-US" sz="2800" b="1" dirty="0" smtClean="0">
                <a:ea typeface="Gulim" pitchFamily="50" charset="-127"/>
              </a:rPr>
              <a:t>성령으로 거듭남 곧 중생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요</a:t>
            </a:r>
            <a:r>
              <a:rPr lang="en-US" altLang="ko-KR" sz="2800" b="1" dirty="0" smtClean="0">
                <a:ea typeface="Gulim" pitchFamily="50" charset="-127"/>
              </a:rPr>
              <a:t> 3:5); </a:t>
            </a:r>
            <a:r>
              <a:rPr lang="ko-KR" altLang="en-US" sz="2800" b="1" dirty="0" smtClean="0">
                <a:ea typeface="Gulim" pitchFamily="50" charset="-127"/>
              </a:rPr>
              <a:t>회개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요</a:t>
            </a:r>
            <a:r>
              <a:rPr lang="en-US" altLang="ko-KR" sz="2800" b="1" dirty="0" smtClean="0">
                <a:ea typeface="Gulim" pitchFamily="50" charset="-127"/>
              </a:rPr>
              <a:t> 16:8</a:t>
            </a:r>
            <a:r>
              <a:rPr lang="en-US" altLang="ko-KR" sz="2800" b="1" dirty="0" smtClean="0">
                <a:ea typeface="Gulim" pitchFamily="50" charset="-127"/>
              </a:rPr>
              <a:t>)</a:t>
            </a:r>
          </a:p>
          <a:p>
            <a:pPr eaLnBrk="1" hangingPunct="1">
              <a:buFont typeface="Wingdings" pitchFamily="2" charset="2"/>
              <a:buNone/>
            </a:pPr>
            <a:endParaRPr lang="en-US" altLang="ko-KR" sz="2800" b="1" dirty="0" smtClean="0">
              <a:ea typeface="Gulim" pitchFamily="50" charset="-127"/>
            </a:endParaRPr>
          </a:p>
          <a:p>
            <a:pPr eaLnBrk="1" hangingPunct="1">
              <a:buNone/>
            </a:pPr>
            <a:r>
              <a:rPr lang="en-US" altLang="ko-KR" sz="2800" b="1" dirty="0" smtClean="0"/>
              <a:t>(</a:t>
            </a:r>
            <a:r>
              <a:rPr lang="ko-KR" altLang="en-US" sz="2800" b="1" dirty="0" smtClean="0"/>
              <a:t>요 </a:t>
            </a:r>
            <a:r>
              <a:rPr lang="en-US" altLang="ko-KR" sz="2800" b="1" dirty="0" smtClean="0"/>
              <a:t>3:5) 『</a:t>
            </a:r>
            <a:r>
              <a:rPr lang="ko-KR" altLang="en-US" sz="2800" b="1" dirty="0" smtClean="0"/>
              <a:t>예수께서 대답하시되 진실로 진실로 네게 이르노니 사람이 물과 성령으로 나지 아니하면 하나님 나라에 들어갈 수 없느니라</a:t>
            </a:r>
            <a:r>
              <a:rPr lang="en-US" altLang="ko-KR" sz="2800" b="1" dirty="0" smtClean="0"/>
              <a:t>』</a:t>
            </a:r>
          </a:p>
          <a:p>
            <a:pPr eaLnBrk="1" hangingPunct="1">
              <a:buNone/>
            </a:pPr>
            <a:endParaRPr lang="en-US" altLang="ko-KR" sz="2800" b="1" dirty="0" smtClean="0">
              <a:ea typeface="Gulim" pitchFamily="50" charset="-127"/>
            </a:endParaRPr>
          </a:p>
          <a:p>
            <a:pPr eaLnBrk="1" hangingPunct="1">
              <a:buNone/>
            </a:pPr>
            <a:r>
              <a:rPr lang="en-US" altLang="ko-KR" sz="2800" b="1" dirty="0" smtClean="0"/>
              <a:t>(</a:t>
            </a:r>
            <a:r>
              <a:rPr lang="ko-KR" altLang="en-US" sz="2800" b="1" dirty="0" smtClean="0"/>
              <a:t>요 </a:t>
            </a:r>
            <a:r>
              <a:rPr lang="en-US" altLang="ko-KR" sz="2800" b="1" dirty="0" smtClean="0"/>
              <a:t>16:8) 『</a:t>
            </a:r>
            <a:r>
              <a:rPr lang="ko-KR" altLang="en-US" sz="2800" b="1" dirty="0" smtClean="0"/>
              <a:t>그가 와서 죄에 대하여</a:t>
            </a:r>
            <a:r>
              <a:rPr lang="en-US" altLang="ko-KR" sz="2800" b="1" dirty="0" smtClean="0"/>
              <a:t>, </a:t>
            </a:r>
            <a:r>
              <a:rPr lang="ko-KR" altLang="en-US" sz="2800" b="1" dirty="0" smtClean="0"/>
              <a:t>의에 대하여</a:t>
            </a:r>
            <a:r>
              <a:rPr lang="en-US" altLang="ko-KR" sz="2800" b="1" dirty="0" smtClean="0"/>
              <a:t>, </a:t>
            </a:r>
            <a:r>
              <a:rPr lang="ko-KR" altLang="en-US" sz="2800" b="1" dirty="0" smtClean="0"/>
              <a:t>심판에 대하여 세상을 책망하시리라</a:t>
            </a:r>
            <a:r>
              <a:rPr lang="en-US" altLang="ko-KR" sz="2800" b="1" dirty="0" smtClean="0"/>
              <a:t>』</a:t>
            </a:r>
            <a:endParaRPr lang="en-US" altLang="ko-KR" sz="2800" b="1" dirty="0" smtClean="0">
              <a:ea typeface="Gulim" pitchFamily="50" charset="-127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ko-KR" sz="2800" b="1" dirty="0" smtClean="0">
              <a:ea typeface="Gulim" pitchFamily="50" charset="-127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848600" cy="914400"/>
          </a:xfrm>
        </p:spPr>
        <p:txBody>
          <a:bodyPr/>
          <a:lstStyle/>
          <a:p>
            <a:r>
              <a:rPr lang="en-US" altLang="ko-KR" b="1" dirty="0" smtClean="0">
                <a:ea typeface="Gulim" pitchFamily="50" charset="-127"/>
              </a:rPr>
              <a:t>2. </a:t>
            </a:r>
            <a:r>
              <a:rPr lang="ko-KR" altLang="en-US" b="1" dirty="0" smtClean="0">
                <a:ea typeface="Gulim" pitchFamily="50" charset="-127"/>
              </a:rPr>
              <a:t>믿은 후 계속되는 사역</a:t>
            </a:r>
            <a:r>
              <a:rPr lang="en-US" altLang="ko-KR" b="1" dirty="0" smtClean="0">
                <a:ea typeface="Gulim" pitchFamily="50" charset="-127"/>
              </a:rPr>
              <a:t>: </a:t>
            </a:r>
            <a:br>
              <a:rPr lang="en-US" altLang="ko-KR" b="1" dirty="0" smtClean="0">
                <a:ea typeface="Gulim" pitchFamily="50" charset="-127"/>
              </a:rPr>
            </a:b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5105400"/>
          </a:xfrm>
        </p:spPr>
        <p:txBody>
          <a:bodyPr/>
          <a:lstStyle/>
          <a:p>
            <a:pPr eaLnBrk="1" hangingPunct="1">
              <a:buNone/>
            </a:pPr>
            <a:r>
              <a:rPr lang="ko-KR" altLang="en-US" b="1" dirty="0" smtClean="0">
                <a:ea typeface="Gulim" pitchFamily="50" charset="-127"/>
              </a:rPr>
              <a:t>힘 </a:t>
            </a:r>
            <a:r>
              <a:rPr lang="ko-KR" altLang="en-US" b="1" dirty="0" smtClean="0">
                <a:ea typeface="Gulim" pitchFamily="50" charset="-127"/>
              </a:rPr>
              <a:t>주시고 </a:t>
            </a:r>
            <a:r>
              <a:rPr lang="en-US" altLang="ko-KR" b="1" dirty="0" smtClean="0">
                <a:ea typeface="Gulim" pitchFamily="50" charset="-127"/>
              </a:rPr>
              <a:t>(</a:t>
            </a:r>
            <a:r>
              <a:rPr lang="ko-KR" altLang="en-US" b="1" dirty="0" smtClean="0">
                <a:ea typeface="Gulim" pitchFamily="50" charset="-127"/>
              </a:rPr>
              <a:t>요</a:t>
            </a:r>
            <a:r>
              <a:rPr lang="en-US" altLang="ko-KR" b="1" dirty="0" smtClean="0">
                <a:ea typeface="Gulim" pitchFamily="50" charset="-127"/>
              </a:rPr>
              <a:t> 14:12; </a:t>
            </a:r>
            <a:r>
              <a:rPr lang="ko-KR" altLang="en-US" b="1" dirty="0" smtClean="0">
                <a:ea typeface="Gulim" pitchFamily="50" charset="-127"/>
              </a:rPr>
              <a:t>행</a:t>
            </a:r>
            <a:r>
              <a:rPr lang="en-US" altLang="ko-KR" b="1" dirty="0" smtClean="0">
                <a:ea typeface="Gulim" pitchFamily="50" charset="-127"/>
              </a:rPr>
              <a:t> 1:8); </a:t>
            </a:r>
            <a:r>
              <a:rPr lang="ko-KR" altLang="en-US" b="1" dirty="0" smtClean="0">
                <a:ea typeface="Gulim" pitchFamily="50" charset="-127"/>
              </a:rPr>
              <a:t>인도하시고 가르치시고 </a:t>
            </a:r>
            <a:r>
              <a:rPr lang="en-US" altLang="ko-KR" b="1" dirty="0" smtClean="0">
                <a:ea typeface="Gulim" pitchFamily="50" charset="-127"/>
              </a:rPr>
              <a:t>(</a:t>
            </a:r>
            <a:r>
              <a:rPr lang="ko-KR" altLang="en-US" b="1" dirty="0" smtClean="0">
                <a:ea typeface="Gulim" pitchFamily="50" charset="-127"/>
              </a:rPr>
              <a:t>요</a:t>
            </a:r>
            <a:r>
              <a:rPr lang="en-US" altLang="ko-KR" b="1" dirty="0" smtClean="0">
                <a:ea typeface="Gulim" pitchFamily="50" charset="-127"/>
              </a:rPr>
              <a:t> 16:13; 14:26; </a:t>
            </a:r>
            <a:r>
              <a:rPr lang="ko-KR" altLang="en-US" b="1" dirty="0" smtClean="0">
                <a:ea typeface="Gulim" pitchFamily="50" charset="-127"/>
              </a:rPr>
              <a:t>엡</a:t>
            </a:r>
            <a:r>
              <a:rPr lang="en-US" altLang="ko-KR" b="1" dirty="0" smtClean="0">
                <a:ea typeface="Gulim" pitchFamily="50" charset="-127"/>
              </a:rPr>
              <a:t> 1;17); </a:t>
            </a:r>
            <a:r>
              <a:rPr lang="ko-KR" altLang="en-US" b="1" dirty="0" smtClean="0">
                <a:ea typeface="Gulim" pitchFamily="50" charset="-127"/>
              </a:rPr>
              <a:t>중보기도하시고</a:t>
            </a:r>
            <a:r>
              <a:rPr lang="en-US" altLang="ko-KR" b="1" dirty="0" smtClean="0">
                <a:ea typeface="Gulim" pitchFamily="50" charset="-127"/>
              </a:rPr>
              <a:t> (</a:t>
            </a:r>
            <a:r>
              <a:rPr lang="ko-KR" altLang="en-US" b="1" dirty="0" smtClean="0">
                <a:ea typeface="Gulim" pitchFamily="50" charset="-127"/>
              </a:rPr>
              <a:t>롬</a:t>
            </a:r>
            <a:r>
              <a:rPr lang="en-US" altLang="ko-KR" b="1" dirty="0" smtClean="0">
                <a:ea typeface="Gulim" pitchFamily="50" charset="-127"/>
              </a:rPr>
              <a:t> 8:26-27); </a:t>
            </a:r>
            <a:r>
              <a:rPr lang="ko-KR" altLang="en-US" b="1" dirty="0" smtClean="0">
                <a:ea typeface="Gulim" pitchFamily="50" charset="-127"/>
              </a:rPr>
              <a:t>거룩하게 하시고</a:t>
            </a:r>
            <a:r>
              <a:rPr lang="en-US" altLang="ko-KR" b="1" dirty="0" smtClean="0">
                <a:ea typeface="Gulim" pitchFamily="50" charset="-127"/>
              </a:rPr>
              <a:t> (</a:t>
            </a:r>
            <a:r>
              <a:rPr lang="ko-KR" altLang="en-US" b="1" dirty="0" smtClean="0">
                <a:ea typeface="Gulim" pitchFamily="50" charset="-127"/>
              </a:rPr>
              <a:t>롬</a:t>
            </a:r>
            <a:r>
              <a:rPr lang="en-US" altLang="ko-KR" b="1" dirty="0" smtClean="0">
                <a:ea typeface="Gulim" pitchFamily="50" charset="-127"/>
              </a:rPr>
              <a:t> 8:2-5; </a:t>
            </a:r>
            <a:r>
              <a:rPr lang="ko-KR" altLang="en-US" b="1" dirty="0" smtClean="0">
                <a:ea typeface="Gulim" pitchFamily="50" charset="-127"/>
              </a:rPr>
              <a:t>갈 </a:t>
            </a:r>
            <a:r>
              <a:rPr lang="en-US" altLang="ko-KR" b="1" dirty="0" smtClean="0">
                <a:ea typeface="Gulim" pitchFamily="50" charset="-127"/>
              </a:rPr>
              <a:t>5:22-23); </a:t>
            </a:r>
            <a:r>
              <a:rPr lang="ko-KR" altLang="en-US" b="1" dirty="0" smtClean="0">
                <a:ea typeface="Gulim" pitchFamily="50" charset="-127"/>
              </a:rPr>
              <a:t>교회를 하나되게 하시고 </a:t>
            </a:r>
            <a:r>
              <a:rPr lang="en-US" altLang="ko-KR" b="1" dirty="0" smtClean="0">
                <a:ea typeface="Gulim" pitchFamily="50" charset="-127"/>
              </a:rPr>
              <a:t>(</a:t>
            </a:r>
            <a:r>
              <a:rPr lang="ko-KR" altLang="en-US" b="1" dirty="0" smtClean="0">
                <a:ea typeface="Gulim" pitchFamily="50" charset="-127"/>
              </a:rPr>
              <a:t>엡</a:t>
            </a:r>
            <a:r>
              <a:rPr lang="en-US" altLang="ko-KR" b="1" dirty="0" smtClean="0">
                <a:ea typeface="Gulim" pitchFamily="50" charset="-127"/>
              </a:rPr>
              <a:t> 4:3-4); </a:t>
            </a:r>
            <a:r>
              <a:rPr lang="ko-KR" altLang="en-US" b="1" dirty="0" smtClean="0">
                <a:ea typeface="Gulim" pitchFamily="50" charset="-127"/>
              </a:rPr>
              <a:t>은사를 주신다 </a:t>
            </a:r>
            <a:r>
              <a:rPr lang="en-US" altLang="ko-KR" b="1" dirty="0" smtClean="0">
                <a:ea typeface="Gulim" pitchFamily="50" charset="-127"/>
              </a:rPr>
              <a:t>(</a:t>
            </a:r>
            <a:r>
              <a:rPr lang="ko-KR" altLang="en-US" b="1" dirty="0" smtClean="0">
                <a:ea typeface="Gulim" pitchFamily="50" charset="-127"/>
              </a:rPr>
              <a:t>롬</a:t>
            </a:r>
            <a:r>
              <a:rPr lang="en-US" altLang="ko-KR" b="1" dirty="0" smtClean="0">
                <a:ea typeface="Gulim" pitchFamily="50" charset="-127"/>
              </a:rPr>
              <a:t> 12:6-8; </a:t>
            </a:r>
            <a:r>
              <a:rPr lang="ko-KR" altLang="en-US" b="1" dirty="0" smtClean="0">
                <a:ea typeface="Gulim" pitchFamily="50" charset="-127"/>
              </a:rPr>
              <a:t>고전</a:t>
            </a:r>
            <a:r>
              <a:rPr lang="en-US" altLang="ko-KR" b="1" dirty="0" smtClean="0">
                <a:ea typeface="Gulim" pitchFamily="50" charset="-127"/>
              </a:rPr>
              <a:t> 12:4-11; </a:t>
            </a:r>
            <a:r>
              <a:rPr lang="ko-KR" altLang="en-US" b="1" dirty="0" smtClean="0">
                <a:ea typeface="Gulim" pitchFamily="50" charset="-127"/>
              </a:rPr>
              <a:t>엡</a:t>
            </a:r>
            <a:r>
              <a:rPr lang="en-US" altLang="ko-KR" b="1" dirty="0" smtClean="0">
                <a:ea typeface="Gulim" pitchFamily="50" charset="-127"/>
              </a:rPr>
              <a:t> 4:11; </a:t>
            </a:r>
            <a:r>
              <a:rPr lang="ko-KR" altLang="en-US" b="1" dirty="0" smtClean="0">
                <a:ea typeface="Gulim" pitchFamily="50" charset="-127"/>
              </a:rPr>
              <a:t>벧전 </a:t>
            </a:r>
            <a:r>
              <a:rPr lang="en-US" altLang="ko-KR" b="1" dirty="0" smtClean="0">
                <a:ea typeface="Gulim" pitchFamily="50" charset="-127"/>
              </a:rPr>
              <a:t>4:10-11).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57200"/>
            <a:ext cx="7772400" cy="5638800"/>
          </a:xfrm>
        </p:spPr>
        <p:txBody>
          <a:bodyPr/>
          <a:lstStyle/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요 </a:t>
            </a:r>
            <a:r>
              <a:rPr lang="en-US" altLang="ko-KR" b="1" dirty="0" smtClean="0"/>
              <a:t>14:12) 『</a:t>
            </a:r>
            <a:r>
              <a:rPr lang="ko-KR" altLang="en-US" b="1" dirty="0" smtClean="0"/>
              <a:t>내가 진실로 진실로 너희에게 이르노니 나를 믿는 자는 나의 하는 일을 저도 할 것이요 또한 이보다 큰 것도 하리니 이는 내가 아버지께로 감이니라</a:t>
            </a:r>
            <a:r>
              <a:rPr lang="en-US" altLang="ko-KR" b="1" dirty="0" smtClean="0"/>
              <a:t>』</a:t>
            </a:r>
          </a:p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행 </a:t>
            </a:r>
            <a:r>
              <a:rPr lang="en-US" altLang="ko-KR" b="1" dirty="0" smtClean="0"/>
              <a:t>1:8) 『</a:t>
            </a:r>
            <a:r>
              <a:rPr lang="ko-KR" altLang="en-US" b="1" dirty="0" smtClean="0"/>
              <a:t>오직 성령이 너희에게 임하시면 너희가 권능을 받고 예루살렘과 온 유대와 사마리아와 땅 끝까지 이르러 내 증인이 되리라 하시니라</a:t>
            </a:r>
            <a:r>
              <a:rPr lang="en-US" altLang="ko-KR" b="1" dirty="0" smtClean="0"/>
              <a:t>』</a:t>
            </a:r>
            <a:endParaRPr lang="ko-KR" altLang="en-US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33400"/>
            <a:ext cx="7772400" cy="5562600"/>
          </a:xfrm>
        </p:spPr>
        <p:txBody>
          <a:bodyPr/>
          <a:lstStyle/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요 </a:t>
            </a:r>
            <a:r>
              <a:rPr lang="en-US" altLang="ko-KR" b="1" dirty="0" smtClean="0"/>
              <a:t>16:13) 『</a:t>
            </a:r>
            <a:r>
              <a:rPr lang="ko-KR" altLang="en-US" b="1" dirty="0" smtClean="0"/>
              <a:t>그러하나 진리의 성령이 오시면 그가 너희를 모든 진리 가운데로 인도하시리니 그가 자의로 말하지 않고 오직 듣는 것을 말하시며 장래 일을 너희에게 알리시리라</a:t>
            </a:r>
            <a:r>
              <a:rPr lang="en-US" altLang="ko-KR" b="1" dirty="0" smtClean="0"/>
              <a:t>』</a:t>
            </a:r>
          </a:p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요 </a:t>
            </a:r>
            <a:r>
              <a:rPr lang="en-US" altLang="ko-KR" b="1" dirty="0" smtClean="0"/>
              <a:t>14:26) 『</a:t>
            </a:r>
            <a:r>
              <a:rPr lang="ko-KR" altLang="en-US" b="1" dirty="0" smtClean="0"/>
              <a:t>보혜사 곧 아버지께서 내 이름으로 보내실 성령 그가 너희에게 모든 것을 가르치시고 내가 너희에게 말한 모든 것을 생각나게 하시리라</a:t>
            </a:r>
            <a:r>
              <a:rPr lang="en-US" altLang="ko-KR" b="1" dirty="0" smtClean="0"/>
              <a:t>』</a:t>
            </a:r>
            <a:endParaRPr lang="ko-KR" altLang="en-US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롬 </a:t>
            </a:r>
            <a:r>
              <a:rPr lang="en-US" altLang="ko-KR" b="1" dirty="0" smtClean="0"/>
              <a:t>8:26-27) 『[26] </a:t>
            </a:r>
            <a:r>
              <a:rPr lang="ko-KR" altLang="en-US" b="1" dirty="0" smtClean="0"/>
              <a:t>이와 같이 성령도 우리 연약함을 도우시나니 우리가 마땅히 빌 바를 알지 못하나 오직 성령이 말할 수 없는 탄식으로 우리를 위하여 친히 간구하시느니라 </a:t>
            </a:r>
            <a:r>
              <a:rPr lang="en-US" altLang="ko-KR" b="1" dirty="0" smtClean="0"/>
              <a:t>[27] </a:t>
            </a:r>
            <a:r>
              <a:rPr lang="ko-KR" altLang="en-US" b="1" dirty="0" smtClean="0"/>
              <a:t>마음을 감찰하시는 이가 성령의 생각을 아시나니 이는 성령이 하나님의 뜻대로 성도를 위하</a:t>
            </a:r>
            <a:r>
              <a:rPr lang="en-US" altLang="ko-KR" b="1" dirty="0" smtClean="0"/>
              <a:t>??</a:t>
            </a:r>
            <a:r>
              <a:rPr lang="ko-KR" altLang="en-US" b="1" dirty="0" smtClean="0"/>
              <a:t>간구하심이니라</a:t>
            </a:r>
            <a:r>
              <a:rPr lang="en-US" altLang="ko-KR" b="1" dirty="0" smtClean="0"/>
              <a:t>』</a:t>
            </a:r>
            <a:endParaRPr lang="ko-KR" alt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4000" dirty="0" smtClean="0"/>
              <a:t>성령론이 왜 중요한가</a:t>
            </a:r>
            <a:r>
              <a:rPr lang="en-US" altLang="ko-KR" sz="4000" dirty="0" smtClean="0"/>
              <a:t>?</a:t>
            </a:r>
            <a:br>
              <a:rPr lang="en-US" altLang="ko-KR" sz="4000" dirty="0" smtClean="0"/>
            </a:br>
            <a:r>
              <a:rPr lang="en-US" sz="4000" dirty="0" smtClean="0"/>
              <a:t>(Erickson, 270-1)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78486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1. </a:t>
            </a:r>
            <a:r>
              <a:rPr lang="ko-KR" altLang="en-US" sz="2800" b="1" dirty="0" smtClean="0">
                <a:ea typeface="Gulim" pitchFamily="50" charset="-127"/>
              </a:rPr>
              <a:t>성령은 성부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성자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성령 삼위의 하나님의 역사와 성도의 접촉점이다</a:t>
            </a:r>
            <a:r>
              <a:rPr lang="en-US" altLang="ko-KR" sz="2800" b="1" dirty="0" smtClean="0">
                <a:ea typeface="Gulim" pitchFamily="50" charset="-127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2. </a:t>
            </a:r>
            <a:r>
              <a:rPr lang="ko-KR" altLang="en-US" sz="2800" b="1" dirty="0" smtClean="0">
                <a:ea typeface="Gulim" pitchFamily="50" charset="-127"/>
              </a:rPr>
              <a:t>우리가 사는 교회시대는 삼위 중 성령의 역사가 가장 활발한 때이다</a:t>
            </a:r>
            <a:r>
              <a:rPr lang="en-US" altLang="ko-KR" sz="2800" b="1" dirty="0" smtClean="0">
                <a:ea typeface="Gulim" pitchFamily="50" charset="-127"/>
              </a:rPr>
              <a:t>. (</a:t>
            </a:r>
            <a:r>
              <a:rPr lang="ko-KR" altLang="en-US" sz="2800" b="1" dirty="0" smtClean="0">
                <a:ea typeface="Gulim" pitchFamily="50" charset="-127"/>
              </a:rPr>
              <a:t>성부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 성자성령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: </a:t>
            </a:r>
            <a:r>
              <a:rPr lang="ko-KR" altLang="en-US" sz="2800" b="1" dirty="0" smtClean="0">
                <a:ea typeface="Gulim" pitchFamily="50" charset="-127"/>
                <a:sym typeface="Wingdings" pitchFamily="2" charset="2"/>
              </a:rPr>
              <a:t>교회시대</a:t>
            </a:r>
            <a:r>
              <a:rPr lang="en-US" altLang="ko-KR" sz="2800" b="1" dirty="0" smtClean="0">
                <a:ea typeface="Gulim" pitchFamily="50" charset="-127"/>
                <a:sym typeface="Wingdings" pitchFamily="2" charset="2"/>
              </a:rPr>
              <a:t>)</a:t>
            </a:r>
            <a:endParaRPr lang="en-US" altLang="ko-KR" sz="2800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3. </a:t>
            </a:r>
            <a:r>
              <a:rPr lang="ko-KR" altLang="en-US" sz="2800" b="1" dirty="0" smtClean="0">
                <a:ea typeface="Gulim" pitchFamily="50" charset="-127"/>
              </a:rPr>
              <a:t>요사이 문화는 체험을 중시한다</a:t>
            </a:r>
            <a:r>
              <a:rPr lang="en-US" altLang="ko-KR" sz="2800" b="1" dirty="0" smtClean="0">
                <a:ea typeface="Gulim" pitchFamily="50" charset="-127"/>
              </a:rPr>
              <a:t>. </a:t>
            </a:r>
            <a:r>
              <a:rPr lang="ko-KR" altLang="en-US" sz="2800" b="1" dirty="0" smtClean="0">
                <a:ea typeface="Gulim" pitchFamily="50" charset="-127"/>
              </a:rPr>
              <a:t>우리가 하나님을 체험하는 것은 주로 성령의 역사를 통해서이다</a:t>
            </a:r>
            <a:r>
              <a:rPr lang="en-US" altLang="ko-KR" sz="2800" b="1" dirty="0" smtClean="0">
                <a:ea typeface="Gulim" pitchFamily="50" charset="-127"/>
              </a:rPr>
              <a:t>. (</a:t>
            </a:r>
            <a:r>
              <a:rPr lang="ko-KR" altLang="en-US" sz="2800" b="1" dirty="0" smtClean="0">
                <a:ea typeface="Gulim" pitchFamily="50" charset="-127"/>
              </a:rPr>
              <a:t>현대문화와 체험적 신앙</a:t>
            </a:r>
            <a:r>
              <a:rPr lang="en-US" altLang="ko-KR" sz="2800" b="1" dirty="0" smtClean="0">
                <a:ea typeface="Gulim" pitchFamily="50" charset="-127"/>
              </a:rPr>
              <a:t>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4. </a:t>
            </a:r>
            <a:r>
              <a:rPr lang="ko-KR" altLang="en-US" sz="2800" b="1" dirty="0" smtClean="0">
                <a:ea typeface="Gulim" pitchFamily="50" charset="-127"/>
              </a:rPr>
              <a:t>성령은 영혼구원과 교회의 부흥의 필수조건이다</a:t>
            </a:r>
            <a:r>
              <a:rPr lang="en-US" altLang="ko-KR" sz="2800" b="1" dirty="0" smtClean="0">
                <a:ea typeface="Gulim" pitchFamily="50" charset="-127"/>
              </a:rPr>
              <a:t>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533400"/>
            <a:ext cx="7772400" cy="5562600"/>
          </a:xfrm>
        </p:spPr>
        <p:txBody>
          <a:bodyPr/>
          <a:lstStyle/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갈 </a:t>
            </a:r>
            <a:r>
              <a:rPr lang="en-US" altLang="ko-KR" b="1" dirty="0" smtClean="0"/>
              <a:t>5:22-23) 『[22] </a:t>
            </a:r>
            <a:r>
              <a:rPr lang="ko-KR" altLang="en-US" b="1" dirty="0" smtClean="0"/>
              <a:t>오직 성령의 열매는 사랑과 희락과 화평과 오래 참음과 자비와 양선과 충성과 </a:t>
            </a:r>
            <a:r>
              <a:rPr lang="en-US" altLang="ko-KR" b="1" dirty="0" smtClean="0"/>
              <a:t>[23] </a:t>
            </a:r>
            <a:r>
              <a:rPr lang="ko-KR" altLang="en-US" b="1" dirty="0" smtClean="0"/>
              <a:t>온유와 절제니 이같은 것을 금지할 법이 없느니라</a:t>
            </a:r>
            <a:r>
              <a:rPr lang="en-US" altLang="ko-KR" b="1" dirty="0" smtClean="0"/>
              <a:t>』</a:t>
            </a:r>
          </a:p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엡 </a:t>
            </a:r>
            <a:r>
              <a:rPr lang="en-US" altLang="ko-KR" b="1" dirty="0" smtClean="0"/>
              <a:t>4:3-4) 『[3] </a:t>
            </a:r>
            <a:r>
              <a:rPr lang="ko-KR" altLang="en-US" b="1" dirty="0" smtClean="0"/>
              <a:t>평안의 매는 줄로 성령의 하나 되게 하신 것을 힘써 지키라 </a:t>
            </a:r>
            <a:r>
              <a:rPr lang="en-US" altLang="ko-KR" b="1" dirty="0" smtClean="0"/>
              <a:t>[4] </a:t>
            </a:r>
            <a:r>
              <a:rPr lang="ko-KR" altLang="en-US" b="1" dirty="0" smtClean="0"/>
              <a:t>몸이 하나이요 성령이 하나이니 이와 같이 너희가 부르심의 한 소망 안에서 부르심을 입었느니라</a:t>
            </a:r>
            <a:r>
              <a:rPr lang="en-US" altLang="ko-KR" b="1" dirty="0" smtClean="0"/>
              <a:t>』</a:t>
            </a:r>
            <a:endParaRPr lang="ko-KR" altLang="en-US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696200" cy="762000"/>
          </a:xfrm>
        </p:spPr>
        <p:txBody>
          <a:bodyPr/>
          <a:lstStyle/>
          <a:p>
            <a:pPr eaLnBrk="1" hangingPunct="1"/>
            <a:r>
              <a:rPr lang="ko-KR" altLang="en-US" smtClean="0">
                <a:ea typeface="Gulim" pitchFamily="50" charset="-127"/>
              </a:rPr>
              <a:t>성령세례에 대한 주의사항</a:t>
            </a:r>
          </a:p>
        </p:txBody>
      </p:sp>
      <p:sp>
        <p:nvSpPr>
          <p:cNvPr id="174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8486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1. </a:t>
            </a:r>
            <a:r>
              <a:rPr lang="ko-KR" altLang="en-US" sz="2800" b="1" dirty="0" smtClean="0">
                <a:ea typeface="Gulim" pitchFamily="50" charset="-127"/>
              </a:rPr>
              <a:t>세례는 회개하고 믿음으로 예수를 주로 고백한 자들에게 하나님이 성령을 선물로 주심으로 단번에 구원하신 것을 세상과 교회앞에 선언하는 행위로서 단 한번에 국한된다</a:t>
            </a:r>
            <a:r>
              <a:rPr lang="en-US" altLang="ko-KR" sz="2800" b="1" dirty="0" smtClean="0">
                <a:ea typeface="Gulim" pitchFamily="50" charset="-127"/>
              </a:rPr>
              <a:t>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2. </a:t>
            </a:r>
            <a:r>
              <a:rPr lang="ko-KR" altLang="en-US" sz="2800" b="1" dirty="0" smtClean="0">
                <a:ea typeface="Gulim" pitchFamily="50" charset="-127"/>
              </a:rPr>
              <a:t>오순절 성령세례는 구원의 조건이 될 수 없으며 일반적인 현상이 아니다</a:t>
            </a:r>
            <a:r>
              <a:rPr lang="en-US" altLang="ko-KR" sz="2800" b="1" dirty="0" smtClean="0">
                <a:ea typeface="Gulim" pitchFamily="50" charset="-127"/>
              </a:rPr>
              <a:t>. </a:t>
            </a:r>
            <a:r>
              <a:rPr lang="ko-KR" altLang="en-US" sz="2800" b="1" dirty="0" smtClean="0">
                <a:ea typeface="Gulim" pitchFamily="50" charset="-127"/>
              </a:rPr>
              <a:t>성령세례란 하나님이 “왕창” 성령의 기름부음을 허락하시는 것이다</a:t>
            </a:r>
            <a:r>
              <a:rPr lang="en-US" altLang="ko-KR" sz="2800" b="1" dirty="0" smtClean="0">
                <a:ea typeface="Gulim" pitchFamily="50" charset="-127"/>
              </a:rPr>
              <a:t>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3. </a:t>
            </a:r>
            <a:r>
              <a:rPr lang="ko-KR" altLang="en-US" sz="2800" b="1" dirty="0" smtClean="0">
                <a:ea typeface="Gulim" pitchFamily="50" charset="-127"/>
              </a:rPr>
              <a:t>믿음으로 구원받고 성령으로 세례받는 체험은 우리의 성결을 촉진하는 능력이 되기 때문에 사모할 일이다</a:t>
            </a:r>
            <a:r>
              <a:rPr lang="en-US" altLang="ko-KR" sz="2800" b="1" dirty="0" smtClean="0">
                <a:ea typeface="Gulim" pitchFamily="50" charset="-127"/>
              </a:rPr>
              <a:t>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* </a:t>
            </a:r>
            <a:r>
              <a:rPr lang="ko-KR" altLang="en-US" sz="2800" b="1" dirty="0" smtClean="0">
                <a:ea typeface="Gulim" pitchFamily="50" charset="-127"/>
              </a:rPr>
              <a:t>교회론에서 재론할 일임</a:t>
            </a:r>
            <a:r>
              <a:rPr lang="en-US" altLang="ko-KR" sz="2800" b="1" dirty="0" smtClean="0">
                <a:ea typeface="Gulim" pitchFamily="50" charset="-127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ko-KR" sz="2800" dirty="0" smtClean="0">
              <a:ea typeface="Gulim" pitchFamily="50" charset="-127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은사 </a:t>
            </a:r>
            <a:r>
              <a:rPr lang="en-US" altLang="ko-KR" dirty="0" smtClean="0"/>
              <a:t>(</a:t>
            </a:r>
            <a:r>
              <a:rPr lang="ko-KR" altLang="en-US" dirty="0" smtClean="0"/>
              <a:t>롬 </a:t>
            </a:r>
            <a:r>
              <a:rPr lang="en-US" altLang="ko-KR" dirty="0" smtClean="0"/>
              <a:t>12:6-8) </a:t>
            </a:r>
            <a:r>
              <a:rPr lang="en-US" altLang="ko-KR" dirty="0" smtClean="0"/>
              <a:t>- </a:t>
            </a:r>
            <a:r>
              <a:rPr lang="ko-KR" altLang="en-US" dirty="0" smtClean="0"/>
              <a:t>직분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[</a:t>
            </a:r>
            <a:r>
              <a:rPr lang="en-US" altLang="ko-KR" b="1" dirty="0" smtClean="0"/>
              <a:t>6] </a:t>
            </a:r>
            <a:r>
              <a:rPr lang="ko-KR" altLang="en-US" b="1" dirty="0" smtClean="0"/>
              <a:t>우리에게 주신 은혜대로 받은 은사가 각각 다르니 혹 예언이면 믿음의 분수대로</a:t>
            </a:r>
            <a:r>
              <a:rPr lang="en-US" altLang="ko-KR" b="1" dirty="0" smtClean="0"/>
              <a:t>, [7] </a:t>
            </a:r>
            <a:r>
              <a:rPr lang="ko-KR" altLang="en-US" b="1" dirty="0" smtClean="0"/>
              <a:t>혹 섬기는 일이면 섬기는 일로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혹 가르치는 자면 가르치는 일로</a:t>
            </a:r>
            <a:r>
              <a:rPr lang="en-US" altLang="ko-KR" b="1" dirty="0" smtClean="0"/>
              <a:t>, [8] </a:t>
            </a:r>
            <a:r>
              <a:rPr lang="ko-KR" altLang="en-US" b="1" dirty="0" smtClean="0"/>
              <a:t>혹 권위하는 자면 권위하는 일로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구제하는 자는 성실함으로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다스리는 자는 부지런함으로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긍휼을 베푸는 </a:t>
            </a:r>
            <a:r>
              <a:rPr lang="ko-KR" altLang="en-US" b="1" dirty="0" smtClean="0"/>
              <a:t>자는 </a:t>
            </a:r>
            <a:r>
              <a:rPr lang="ko-KR" altLang="en-US" b="1" dirty="0" smtClean="0"/>
              <a:t>즐거움으로 </a:t>
            </a:r>
            <a:r>
              <a:rPr lang="ko-KR" altLang="en-US" b="1" dirty="0" smtClean="0"/>
              <a:t>할 것이니라</a:t>
            </a:r>
            <a:r>
              <a:rPr lang="en-US" altLang="ko-KR" b="1" dirty="0" smtClean="0"/>
              <a:t>』</a:t>
            </a:r>
            <a:endParaRPr lang="ko-KR" altLang="en-US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04800"/>
            <a:ext cx="7772400" cy="5791200"/>
          </a:xfrm>
        </p:spPr>
        <p:txBody>
          <a:bodyPr/>
          <a:lstStyle/>
          <a:p>
            <a:r>
              <a:rPr lang="en-US" altLang="ko-KR" sz="2600" b="1" dirty="0" smtClean="0"/>
              <a:t>(</a:t>
            </a:r>
            <a:r>
              <a:rPr lang="ko-KR" altLang="en-US" sz="2600" b="1" dirty="0" smtClean="0"/>
              <a:t>고전 </a:t>
            </a:r>
            <a:r>
              <a:rPr lang="en-US" altLang="ko-KR" sz="2600" b="1" dirty="0" smtClean="0"/>
              <a:t>12:4-11) 『[4] </a:t>
            </a:r>
            <a:r>
              <a:rPr lang="ko-KR" altLang="en-US" sz="2600" b="1" dirty="0" smtClean="0"/>
              <a:t>은사는 여러 가지나 성령은 같고 </a:t>
            </a:r>
            <a:r>
              <a:rPr lang="en-US" altLang="ko-KR" sz="2600" b="1" dirty="0" smtClean="0"/>
              <a:t>[5] </a:t>
            </a:r>
            <a:r>
              <a:rPr lang="ko-KR" altLang="en-US" sz="2600" b="1" dirty="0" smtClean="0"/>
              <a:t>직임은 여러 가지나 주는 같으며 </a:t>
            </a:r>
            <a:r>
              <a:rPr lang="en-US" altLang="ko-KR" sz="2600" b="1" dirty="0" smtClean="0"/>
              <a:t>[6] </a:t>
            </a:r>
            <a:r>
              <a:rPr lang="ko-KR" altLang="en-US" sz="2600" b="1" dirty="0" smtClean="0"/>
              <a:t>또 역사는 여러 가지나 모든 것을 모든 사람 가운데서 역사하시는 하나님은 같으니 </a:t>
            </a:r>
            <a:r>
              <a:rPr lang="en-US" altLang="ko-KR" sz="2600" b="1" dirty="0" smtClean="0"/>
              <a:t>[7] </a:t>
            </a:r>
            <a:r>
              <a:rPr lang="ko-KR" altLang="en-US" sz="2600" b="1" dirty="0" smtClean="0"/>
              <a:t>각 사람에게 성령의 나타남을 주심은 유익하게 하려 하심이라 </a:t>
            </a:r>
            <a:r>
              <a:rPr lang="en-US" altLang="ko-KR" sz="2600" b="1" dirty="0" smtClean="0"/>
              <a:t>[8] </a:t>
            </a:r>
            <a:r>
              <a:rPr lang="ko-KR" altLang="en-US" sz="2600" b="1" dirty="0" smtClean="0"/>
              <a:t>어떤 이에게는 성령으로 말미암아 지혜의 말씀을</a:t>
            </a:r>
            <a:r>
              <a:rPr lang="en-US" altLang="ko-KR" sz="2600" b="1" dirty="0" smtClean="0"/>
              <a:t>, </a:t>
            </a:r>
            <a:r>
              <a:rPr lang="ko-KR" altLang="en-US" sz="2600" b="1" dirty="0" smtClean="0"/>
              <a:t>어떤 이에게는 같은 성령을 따라 지식의 말씀을</a:t>
            </a:r>
            <a:r>
              <a:rPr lang="en-US" altLang="ko-KR" sz="2600" b="1" dirty="0" smtClean="0"/>
              <a:t>, [9] </a:t>
            </a:r>
            <a:r>
              <a:rPr lang="ko-KR" altLang="en-US" sz="2600" b="1" dirty="0" smtClean="0"/>
              <a:t>다른 이에게는 같은 성령으로 믿음을</a:t>
            </a:r>
            <a:r>
              <a:rPr lang="en-US" altLang="ko-KR" sz="2600" b="1" dirty="0" smtClean="0"/>
              <a:t>, </a:t>
            </a:r>
            <a:r>
              <a:rPr lang="ko-KR" altLang="en-US" sz="2600" b="1" dirty="0" smtClean="0"/>
              <a:t>어떤 이에게는 한 성령으로 병 고치는 은사를</a:t>
            </a:r>
            <a:r>
              <a:rPr lang="en-US" altLang="ko-KR" sz="2600" b="1" dirty="0" smtClean="0"/>
              <a:t>, [10] </a:t>
            </a:r>
            <a:r>
              <a:rPr lang="ko-KR" altLang="en-US" sz="2600" b="1" dirty="0" smtClean="0"/>
              <a:t>어떤 이에게는 능력 행함을</a:t>
            </a:r>
            <a:r>
              <a:rPr lang="en-US" altLang="ko-KR" sz="2600" b="1" dirty="0" smtClean="0"/>
              <a:t>, </a:t>
            </a:r>
            <a:r>
              <a:rPr lang="ko-KR" altLang="en-US" sz="2600" b="1" dirty="0" smtClean="0"/>
              <a:t>어떤 이에게는 예언함을</a:t>
            </a:r>
            <a:r>
              <a:rPr lang="en-US" altLang="ko-KR" sz="2600" b="1" dirty="0" smtClean="0"/>
              <a:t>, </a:t>
            </a:r>
            <a:r>
              <a:rPr lang="ko-KR" altLang="en-US" sz="2600" b="1" dirty="0" smtClean="0"/>
              <a:t>어떤 이에게는 영들 분별함을</a:t>
            </a:r>
            <a:r>
              <a:rPr lang="en-US" altLang="ko-KR" sz="2600" b="1" dirty="0" smtClean="0"/>
              <a:t>, </a:t>
            </a:r>
            <a:r>
              <a:rPr lang="ko-KR" altLang="en-US" sz="2600" b="1" dirty="0" smtClean="0"/>
              <a:t>다른 이에게는 각종 방언 말함을</a:t>
            </a:r>
            <a:r>
              <a:rPr lang="en-US" altLang="ko-KR" sz="2600" b="1" dirty="0" smtClean="0"/>
              <a:t>, </a:t>
            </a:r>
            <a:r>
              <a:rPr lang="ko-KR" altLang="en-US" sz="2600" b="1" dirty="0" smtClean="0"/>
              <a:t>어떤 이에게는 방언들 통역함을 주시나니 </a:t>
            </a:r>
            <a:r>
              <a:rPr lang="en-US" altLang="ko-KR" sz="2600" b="1" dirty="0" smtClean="0"/>
              <a:t>[11] </a:t>
            </a:r>
            <a:r>
              <a:rPr lang="ko-KR" altLang="en-US" sz="2600" b="1" dirty="0" smtClean="0"/>
              <a:t>이 모든 일은 같은 한 성령이 행하사 그 뜻대로 각 사람에게 나눠 주시느니라</a:t>
            </a:r>
            <a:r>
              <a:rPr lang="en-US" altLang="ko-KR" sz="2600" b="1" dirty="0" smtClean="0"/>
              <a:t>』</a:t>
            </a:r>
            <a:endParaRPr lang="ko-KR" altLang="en-US" sz="2600" b="1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04800"/>
            <a:ext cx="7772400" cy="5791200"/>
          </a:xfrm>
        </p:spPr>
        <p:txBody>
          <a:bodyPr/>
          <a:lstStyle/>
          <a:p>
            <a:r>
              <a:rPr lang="en-US" altLang="ko-KR" sz="2800" b="1" dirty="0" smtClean="0"/>
              <a:t>(</a:t>
            </a:r>
            <a:r>
              <a:rPr lang="ko-KR" altLang="en-US" sz="2800" b="1" dirty="0" smtClean="0"/>
              <a:t>엡 </a:t>
            </a:r>
            <a:r>
              <a:rPr lang="en-US" altLang="ko-KR" sz="2800" b="1" dirty="0" smtClean="0"/>
              <a:t>4:11) 『</a:t>
            </a:r>
            <a:r>
              <a:rPr lang="ko-KR" altLang="en-US" sz="2800" b="1" dirty="0" smtClean="0"/>
              <a:t>그가 혹은 사도로</a:t>
            </a:r>
            <a:r>
              <a:rPr lang="en-US" altLang="ko-KR" sz="2800" b="1" dirty="0" smtClean="0"/>
              <a:t>, </a:t>
            </a:r>
            <a:r>
              <a:rPr lang="ko-KR" altLang="en-US" sz="2800" b="1" dirty="0" smtClean="0"/>
              <a:t>혹은 선지자로</a:t>
            </a:r>
            <a:r>
              <a:rPr lang="en-US" altLang="ko-KR" sz="2800" b="1" dirty="0" smtClean="0"/>
              <a:t>, </a:t>
            </a:r>
            <a:r>
              <a:rPr lang="ko-KR" altLang="en-US" sz="2800" b="1" dirty="0" smtClean="0"/>
              <a:t>혹은 복음 전하는 자로</a:t>
            </a:r>
            <a:r>
              <a:rPr lang="en-US" altLang="ko-KR" sz="2800" b="1" dirty="0" smtClean="0"/>
              <a:t>, </a:t>
            </a:r>
            <a:r>
              <a:rPr lang="ko-KR" altLang="en-US" sz="2800" b="1" dirty="0" smtClean="0"/>
              <a:t>혹은 목사와 교사로 주셨으니</a:t>
            </a:r>
            <a:r>
              <a:rPr lang="en-US" altLang="ko-KR" sz="2800" b="1" dirty="0" smtClean="0"/>
              <a:t>』</a:t>
            </a:r>
          </a:p>
          <a:p>
            <a:r>
              <a:rPr lang="en-US" altLang="ko-KR" sz="2800" b="1" dirty="0" smtClean="0"/>
              <a:t>(</a:t>
            </a:r>
            <a:r>
              <a:rPr lang="ko-KR" altLang="en-US" sz="2800" b="1" dirty="0" smtClean="0"/>
              <a:t>벧전 </a:t>
            </a:r>
            <a:r>
              <a:rPr lang="en-US" altLang="ko-KR" sz="2800" b="1" dirty="0" smtClean="0"/>
              <a:t>4:10-11) 『[10] </a:t>
            </a:r>
            <a:r>
              <a:rPr lang="ko-KR" altLang="en-US" sz="2800" b="1" dirty="0" smtClean="0"/>
              <a:t>각각 은사를 받은 대로 하나님의 각양 은혜를 맡은 선한 청지기 같이 서로 봉사하라 </a:t>
            </a:r>
            <a:r>
              <a:rPr lang="en-US" altLang="ko-KR" sz="2800" b="1" dirty="0" smtClean="0"/>
              <a:t>[11] </a:t>
            </a:r>
            <a:r>
              <a:rPr lang="ko-KR" altLang="en-US" sz="2800" b="1" dirty="0" smtClean="0"/>
              <a:t>만일 누가 말하려면 하나님의 말씀을 하는 것 같이 하고 누가 봉사하려면 하나님의 공급하시는 힘으로 하는 것 같이 하라 이는 범사에 예수 그리스도로 </a:t>
            </a:r>
            <a:r>
              <a:rPr lang="ko-KR" altLang="en-US" sz="2800" b="1" dirty="0" smtClean="0"/>
              <a:t>말미암아 하나님이 </a:t>
            </a:r>
            <a:r>
              <a:rPr lang="ko-KR" altLang="en-US" sz="2800" b="1" dirty="0" smtClean="0"/>
              <a:t>영광을 받으시게 하려 함이니 그에게 영광과 권능이 세세에 무궁토록 있느니라 아멘</a:t>
            </a:r>
            <a:r>
              <a:rPr lang="en-US" altLang="ko-KR" sz="2800" b="1" dirty="0" smtClean="0"/>
              <a:t>』</a:t>
            </a:r>
            <a:endParaRPr lang="ko-KR" altLang="en-US" sz="2800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dirty="0" smtClean="0"/>
              <a:t>성령의 은사</a:t>
            </a:r>
            <a:endParaRPr lang="en-US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1. </a:t>
            </a:r>
            <a:r>
              <a:rPr lang="ko-KR" altLang="en-US" sz="2800" b="1" dirty="0" smtClean="0">
                <a:ea typeface="Gulim" pitchFamily="50" charset="-127"/>
              </a:rPr>
              <a:t>롬</a:t>
            </a:r>
            <a:r>
              <a:rPr lang="en-US" altLang="ko-KR" sz="2800" b="1" dirty="0" smtClean="0">
                <a:ea typeface="Gulim" pitchFamily="50" charset="-127"/>
              </a:rPr>
              <a:t> 12:6-8: </a:t>
            </a:r>
            <a:r>
              <a:rPr lang="ko-KR" altLang="en-US" sz="2800" b="1" dirty="0" smtClean="0">
                <a:ea typeface="Gulim" pitchFamily="50" charset="-127"/>
              </a:rPr>
              <a:t>직분과 관련된 은사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예언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섬김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가르침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권면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구제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다스림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긍휼베품</a:t>
            </a:r>
            <a:r>
              <a:rPr lang="en-US" altLang="ko-KR" sz="2800" b="1" dirty="0" smtClean="0">
                <a:ea typeface="Gulim" pitchFamily="50" charset="-127"/>
              </a:rPr>
              <a:t>).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2. </a:t>
            </a:r>
            <a:r>
              <a:rPr lang="ko-KR" altLang="en-US" sz="2800" b="1" dirty="0" smtClean="0">
                <a:ea typeface="Gulim" pitchFamily="50" charset="-127"/>
              </a:rPr>
              <a:t>고전</a:t>
            </a:r>
            <a:r>
              <a:rPr lang="en-US" altLang="ko-KR" sz="2800" b="1" dirty="0" smtClean="0">
                <a:ea typeface="Gulim" pitchFamily="50" charset="-127"/>
              </a:rPr>
              <a:t> 12:4-11: </a:t>
            </a:r>
            <a:r>
              <a:rPr lang="ko-KR" altLang="en-US" sz="2800" b="1" dirty="0" smtClean="0">
                <a:ea typeface="Gulim" pitchFamily="50" charset="-127"/>
              </a:rPr>
              <a:t>특별한 능력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지혜의 말씀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지식의 말씀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믿음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신유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기적행함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예언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영분별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방언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방언통역</a:t>
            </a:r>
            <a:r>
              <a:rPr lang="en-US" altLang="ko-KR" sz="2800" b="1" dirty="0" smtClean="0">
                <a:ea typeface="Gulim" pitchFamily="50" charset="-127"/>
              </a:rPr>
              <a:t>).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3. </a:t>
            </a:r>
            <a:r>
              <a:rPr lang="ko-KR" altLang="en-US" sz="2800" b="1" dirty="0" smtClean="0">
                <a:ea typeface="Gulim" pitchFamily="50" charset="-127"/>
              </a:rPr>
              <a:t>엡</a:t>
            </a:r>
            <a:r>
              <a:rPr lang="en-US" altLang="ko-KR" sz="2800" b="1" dirty="0" smtClean="0">
                <a:ea typeface="Gulim" pitchFamily="50" charset="-127"/>
              </a:rPr>
              <a:t> 4:11: </a:t>
            </a:r>
            <a:r>
              <a:rPr lang="ko-KR" altLang="en-US" sz="2800" b="1" dirty="0" smtClean="0">
                <a:ea typeface="Gulim" pitchFamily="50" charset="-127"/>
              </a:rPr>
              <a:t>직분</a:t>
            </a:r>
            <a:r>
              <a:rPr lang="en-US" altLang="ko-KR" sz="2800" b="1" dirty="0" smtClean="0">
                <a:ea typeface="Gulim" pitchFamily="50" charset="-127"/>
              </a:rPr>
              <a:t> (</a:t>
            </a:r>
            <a:r>
              <a:rPr lang="ko-KR" altLang="en-US" sz="2800" b="1" dirty="0" smtClean="0">
                <a:ea typeface="Gulim" pitchFamily="50" charset="-127"/>
              </a:rPr>
              <a:t>사도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선지자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복음전하는 자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목사와 교사</a:t>
            </a:r>
            <a:r>
              <a:rPr lang="en-US" altLang="ko-KR" sz="2800" b="1" dirty="0" smtClean="0">
                <a:ea typeface="Gulim" pitchFamily="50" charset="-127"/>
              </a:rPr>
              <a:t>).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4. </a:t>
            </a:r>
            <a:r>
              <a:rPr lang="ko-KR" altLang="en-US" sz="2800" b="1" dirty="0" smtClean="0">
                <a:ea typeface="Gulim" pitchFamily="50" charset="-127"/>
              </a:rPr>
              <a:t>벧전</a:t>
            </a:r>
            <a:r>
              <a:rPr lang="en-US" altLang="ko-KR" sz="2800" b="1" dirty="0" smtClean="0">
                <a:ea typeface="Gulim" pitchFamily="50" charset="-127"/>
              </a:rPr>
              <a:t> 4:10-11: </a:t>
            </a:r>
            <a:r>
              <a:rPr lang="ko-KR" altLang="en-US" sz="2800" b="1" dirty="0" smtClean="0">
                <a:ea typeface="Gulim" pitchFamily="50" charset="-127"/>
              </a:rPr>
              <a:t>교회에서의  역할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말씀</a:t>
            </a:r>
            <a:r>
              <a:rPr lang="en-US" altLang="ko-KR" sz="2800" b="1" dirty="0" smtClean="0">
                <a:ea typeface="Gulim" pitchFamily="50" charset="-127"/>
              </a:rPr>
              <a:t>, </a:t>
            </a:r>
            <a:r>
              <a:rPr lang="ko-KR" altLang="en-US" sz="2800" b="1" dirty="0" smtClean="0">
                <a:ea typeface="Gulim" pitchFamily="50" charset="-127"/>
              </a:rPr>
              <a:t>봉사</a:t>
            </a:r>
            <a:r>
              <a:rPr lang="en-US" altLang="ko-KR" sz="2800" b="1" dirty="0" smtClean="0">
                <a:ea typeface="Gulim" pitchFamily="50" charset="-127"/>
              </a:rPr>
              <a:t>).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90600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dirty="0" smtClean="0"/>
              <a:t>은사의 네 가지 특징</a:t>
            </a:r>
            <a:endParaRPr lang="en-US" dirty="0" smtClean="0"/>
          </a:p>
        </p:txBody>
      </p:sp>
      <p:graphicFrame>
        <p:nvGraphicFramePr>
          <p:cNvPr id="22581" name="Group 53"/>
          <p:cNvGraphicFramePr>
            <a:graphicFrameLocks noGrp="1"/>
          </p:cNvGraphicFramePr>
          <p:nvPr>
            <p:ph type="tbl" idx="1"/>
          </p:nvPr>
        </p:nvGraphicFramePr>
        <p:xfrm>
          <a:off x="685800" y="1295400"/>
          <a:ext cx="7772400" cy="4724400"/>
        </p:xfrm>
        <a:graphic>
          <a:graphicData uri="http://schemas.openxmlformats.org/drawingml/2006/table">
            <a:tbl>
              <a:tblPr/>
              <a:tblGrid>
                <a:gridCol w="1600200"/>
                <a:gridCol w="4495800"/>
                <a:gridCol w="16764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Category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Content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고린도전서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성령이 주관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성령께서 자신의 뜻대로 각양의 은사를 부여하신다</a:t>
                      </a:r>
                      <a:r>
                        <a:rPr kumimoji="0" lang="en-US" altLang="ko-K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12:11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목적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그리스도의 몸을 세우기 위함이다</a:t>
                      </a:r>
                      <a:r>
                        <a:rPr kumimoji="0" lang="en-US" altLang="ko-K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12:7; 14:5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수혜자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모든 성도에게 주시며</a:t>
                      </a:r>
                      <a:r>
                        <a:rPr kumimoji="0" lang="en-US" altLang="ko-K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ko-KR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모든 은사를 다 받은 성도는 없다</a:t>
                      </a:r>
                      <a:r>
                        <a:rPr kumimoji="0" lang="en-US" altLang="ko-K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12:7; 13-21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동등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ko-KR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모든 은사가 다 동등하게 중요하다</a:t>
                      </a:r>
                      <a:r>
                        <a:rPr kumimoji="0" lang="en-US" altLang="ko-K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12:22-26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04800"/>
            <a:ext cx="7772400" cy="5791200"/>
          </a:xfrm>
        </p:spPr>
        <p:txBody>
          <a:bodyPr/>
          <a:lstStyle/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고전 </a:t>
            </a:r>
            <a:r>
              <a:rPr lang="en-US" altLang="ko-KR" b="1" dirty="0" smtClean="0"/>
              <a:t>12:11) 『</a:t>
            </a:r>
            <a:r>
              <a:rPr lang="ko-KR" altLang="en-US" b="1" dirty="0" smtClean="0"/>
              <a:t>이 모든 일은 같은 한 성령이 행하사 그 뜻대로 각 사람에게 나눠 주시느니라</a:t>
            </a:r>
            <a:r>
              <a:rPr lang="en-US" altLang="ko-KR" b="1" dirty="0" smtClean="0"/>
              <a:t>』</a:t>
            </a:r>
          </a:p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고전 </a:t>
            </a:r>
            <a:r>
              <a:rPr lang="en-US" altLang="ko-KR" b="1" dirty="0" smtClean="0"/>
              <a:t>12:7) 『</a:t>
            </a:r>
            <a:r>
              <a:rPr lang="ko-KR" altLang="en-US" b="1" dirty="0" smtClean="0"/>
              <a:t>각 사람에게 성령의 나타남을 주심은 </a:t>
            </a:r>
            <a:r>
              <a:rPr lang="ko-KR" altLang="en-US" b="1" dirty="0" smtClean="0">
                <a:solidFill>
                  <a:srgbClr val="C00000"/>
                </a:solidFill>
              </a:rPr>
              <a:t>유익하게 하려 </a:t>
            </a:r>
            <a:r>
              <a:rPr lang="ko-KR" altLang="en-US" b="1" dirty="0" smtClean="0"/>
              <a:t>하심이라</a:t>
            </a:r>
            <a:r>
              <a:rPr lang="en-US" altLang="ko-KR" b="1" dirty="0" smtClean="0"/>
              <a:t>』</a:t>
            </a:r>
          </a:p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고전 </a:t>
            </a:r>
            <a:r>
              <a:rPr lang="en-US" altLang="ko-KR" b="1" dirty="0" smtClean="0"/>
              <a:t>14:5) 『</a:t>
            </a:r>
            <a:r>
              <a:rPr lang="ko-KR" altLang="en-US" b="1" dirty="0" smtClean="0"/>
              <a:t>나는 너희가 다 방언 말하기를 원하나 특별히 예언하기를 원하노라 방언을 말하는 자가 만일 </a:t>
            </a:r>
            <a:r>
              <a:rPr lang="ko-KR" altLang="en-US" b="1" dirty="0" smtClean="0">
                <a:solidFill>
                  <a:srgbClr val="C00000"/>
                </a:solidFill>
              </a:rPr>
              <a:t>교회의 덕을 세우기 위하여 </a:t>
            </a:r>
            <a:r>
              <a:rPr lang="ko-KR" altLang="en-US" b="1" dirty="0" smtClean="0"/>
              <a:t>통역하지 아니하면 예언하는 자만 못하니라</a:t>
            </a:r>
            <a:r>
              <a:rPr lang="en-US" altLang="ko-KR" b="1" dirty="0" smtClean="0"/>
              <a:t>』</a:t>
            </a:r>
            <a:endParaRPr lang="ko-KR" altLang="en-US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81000"/>
            <a:ext cx="7772400" cy="5715000"/>
          </a:xfrm>
        </p:spPr>
        <p:txBody>
          <a:bodyPr/>
          <a:lstStyle/>
          <a:p>
            <a:r>
              <a:rPr lang="en-US" altLang="ko-KR" sz="2500" b="1" dirty="0" smtClean="0"/>
              <a:t>(</a:t>
            </a:r>
            <a:r>
              <a:rPr lang="ko-KR" altLang="en-US" sz="2500" b="1" dirty="0" smtClean="0"/>
              <a:t>고전 </a:t>
            </a:r>
            <a:r>
              <a:rPr lang="en-US" altLang="ko-KR" sz="2500" b="1" dirty="0" smtClean="0"/>
              <a:t>12:13-21) 『[13] </a:t>
            </a:r>
            <a:r>
              <a:rPr lang="ko-KR" altLang="en-US" sz="2500" b="1" dirty="0" smtClean="0"/>
              <a:t>우리가 유대인이나 헬라인이나 종이나 자유자나 다 한 성령으로 </a:t>
            </a:r>
            <a:r>
              <a:rPr lang="ko-KR" altLang="en-US" sz="2500" b="1" dirty="0" smtClean="0"/>
              <a:t>세례를 </a:t>
            </a:r>
            <a:r>
              <a:rPr lang="ko-KR" altLang="en-US" sz="2500" b="1" dirty="0" smtClean="0"/>
              <a:t>받아 한 몸이 되었고 또 다 한 성령을 마시게 하셨느니라 </a:t>
            </a:r>
            <a:r>
              <a:rPr lang="en-US" altLang="ko-KR" sz="2500" b="1" dirty="0" smtClean="0"/>
              <a:t>[14] </a:t>
            </a:r>
            <a:r>
              <a:rPr lang="ko-KR" altLang="en-US" sz="2500" b="1" dirty="0" smtClean="0"/>
              <a:t>몸은 한 지체뿐 아니요 여럿이니 </a:t>
            </a:r>
            <a:r>
              <a:rPr lang="en-US" altLang="ko-KR" sz="2500" b="1" dirty="0" smtClean="0"/>
              <a:t>[15] </a:t>
            </a:r>
            <a:r>
              <a:rPr lang="ko-KR" altLang="en-US" sz="2500" b="1" dirty="0" smtClean="0"/>
              <a:t>만일 발이 이르되 나는 손이 아니니 몸에 붙지 아니하였다 할지라도 이로 </a:t>
            </a:r>
            <a:r>
              <a:rPr lang="ko-KR" altLang="en-US" sz="2500" b="1" dirty="0" smtClean="0"/>
              <a:t>인하여 몸에 </a:t>
            </a:r>
            <a:r>
              <a:rPr lang="ko-KR" altLang="en-US" sz="2500" b="1" dirty="0" smtClean="0"/>
              <a:t>붙지 아니한 것이 아니요 </a:t>
            </a:r>
            <a:r>
              <a:rPr lang="en-US" altLang="ko-KR" sz="2500" b="1" dirty="0" smtClean="0"/>
              <a:t>[16] </a:t>
            </a:r>
            <a:r>
              <a:rPr lang="ko-KR" altLang="en-US" sz="2500" b="1" dirty="0" smtClean="0"/>
              <a:t>또 귀가 이르되 나는 눈이 아니니 몸에 붙지 아니하였다 할지라도 이로 인하여 몸에 붙지 아니한 것이 아니니 </a:t>
            </a:r>
            <a:r>
              <a:rPr lang="en-US" altLang="ko-KR" sz="2500" b="1" dirty="0" smtClean="0"/>
              <a:t>[17] </a:t>
            </a:r>
            <a:r>
              <a:rPr lang="ko-KR" altLang="en-US" sz="2500" b="1" dirty="0" smtClean="0"/>
              <a:t>만일 온 몸이 눈이면 듣는 곳은 어디며 온 몸이 듣는 곳이면 냄새 맡는 곳은 어디뇨 </a:t>
            </a:r>
            <a:r>
              <a:rPr lang="en-US" altLang="ko-KR" sz="2500" b="1" dirty="0" smtClean="0"/>
              <a:t>[18] </a:t>
            </a:r>
            <a:r>
              <a:rPr lang="ko-KR" altLang="en-US" sz="2500" b="1" dirty="0" smtClean="0"/>
              <a:t>그러나 이제 하나님이 그 원하시는 대로 지체를 각각 몸에 두셨으니 </a:t>
            </a:r>
            <a:r>
              <a:rPr lang="en-US" altLang="ko-KR" sz="2500" b="1" dirty="0" smtClean="0"/>
              <a:t>[19] </a:t>
            </a:r>
            <a:r>
              <a:rPr lang="ko-KR" altLang="en-US" sz="2500" b="1" dirty="0" smtClean="0"/>
              <a:t>만일 다 한 지체뿐이면 몸은 어디뇨 </a:t>
            </a:r>
            <a:r>
              <a:rPr lang="en-US" altLang="ko-KR" sz="2500" b="1" dirty="0" smtClean="0"/>
              <a:t>[20] </a:t>
            </a:r>
            <a:r>
              <a:rPr lang="ko-KR" altLang="en-US" sz="2500" b="1" dirty="0" smtClean="0"/>
              <a:t>이제 지체는 많으나 몸은 하나라 </a:t>
            </a:r>
            <a:r>
              <a:rPr lang="en-US" altLang="ko-KR" sz="2500" b="1" dirty="0" smtClean="0"/>
              <a:t>[21] </a:t>
            </a:r>
            <a:r>
              <a:rPr lang="ko-KR" altLang="en-US" sz="2500" b="1" dirty="0" smtClean="0"/>
              <a:t>눈이 손더러 내가 너를 쓸 데 없다 하거나 또한 머리가 발더러 내가 너를 쓸 데 없다 하거나 하지 못하리라</a:t>
            </a:r>
            <a:r>
              <a:rPr lang="en-US" altLang="ko-KR" sz="2500" b="1" dirty="0" smtClean="0"/>
              <a:t>』</a:t>
            </a:r>
            <a:endParaRPr lang="ko-KR" altLang="en-US" sz="25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04800"/>
            <a:ext cx="7772400" cy="5791200"/>
          </a:xfrm>
        </p:spPr>
        <p:txBody>
          <a:bodyPr/>
          <a:lstStyle/>
          <a:p>
            <a:r>
              <a:rPr lang="en-US" altLang="ko-KR" sz="2800" b="1" dirty="0" smtClean="0"/>
              <a:t>(</a:t>
            </a:r>
            <a:r>
              <a:rPr lang="ko-KR" altLang="en-US" sz="2800" b="1" dirty="0" smtClean="0"/>
              <a:t>고전 </a:t>
            </a:r>
            <a:r>
              <a:rPr lang="en-US" altLang="ko-KR" sz="2800" b="1" dirty="0" smtClean="0"/>
              <a:t>12:22-26) 『[22] </a:t>
            </a:r>
            <a:r>
              <a:rPr lang="ko-KR" altLang="en-US" sz="2800" b="1" dirty="0" smtClean="0"/>
              <a:t>이뿐 아니라 몸의 더 약하게 보이는 지체가 도리어 요긴하고 </a:t>
            </a:r>
            <a:r>
              <a:rPr lang="en-US" altLang="ko-KR" sz="2800" b="1" dirty="0" smtClean="0"/>
              <a:t>[23] </a:t>
            </a:r>
            <a:r>
              <a:rPr lang="ko-KR" altLang="en-US" sz="2800" b="1" dirty="0" smtClean="0"/>
              <a:t>우리가 몸의 덜 귀히 여기는 그것들을 더욱 귀한 것들로 입혀 주며 우리의 아름답지 못한 지체는 더욱 아름다운 것을 얻고 </a:t>
            </a:r>
            <a:r>
              <a:rPr lang="en-US" altLang="ko-KR" sz="2800" b="1" dirty="0" smtClean="0"/>
              <a:t>[24] </a:t>
            </a:r>
            <a:r>
              <a:rPr lang="ko-KR" altLang="en-US" sz="2800" b="1" dirty="0" smtClean="0"/>
              <a:t>우리의 아름다운 지체는 요구할 것이 없으니 오직 </a:t>
            </a:r>
            <a:r>
              <a:rPr lang="ko-KR" altLang="en-US" sz="2800" b="1" dirty="0" smtClean="0"/>
              <a:t>하나님이 몸을 </a:t>
            </a:r>
            <a:r>
              <a:rPr lang="ko-KR" altLang="en-US" sz="2800" b="1" dirty="0" smtClean="0"/>
              <a:t>고르게 하여 부족한 지체에게 존귀를 더하사 </a:t>
            </a:r>
            <a:r>
              <a:rPr lang="en-US" altLang="ko-KR" sz="2800" b="1" dirty="0" smtClean="0"/>
              <a:t>[25] </a:t>
            </a:r>
            <a:r>
              <a:rPr lang="ko-KR" altLang="en-US" sz="2800" b="1" dirty="0" smtClean="0"/>
              <a:t>몸 가운데서 분쟁이 없고 오직 여러 지체가 서로 같이하여 돌아보게 하셨으니 </a:t>
            </a:r>
            <a:r>
              <a:rPr lang="en-US" altLang="ko-KR" sz="2800" b="1" dirty="0" smtClean="0"/>
              <a:t>[26] </a:t>
            </a:r>
            <a:r>
              <a:rPr lang="ko-KR" altLang="en-US" sz="2800" b="1" dirty="0" smtClean="0"/>
              <a:t>만일 한 지체가 고통을 받으면 모든 지체도 함께 고통을 받고 한 지체가 영광을 얻으면 모든 지체도 함께 즐거워하나니</a:t>
            </a:r>
            <a:r>
              <a:rPr lang="en-US" altLang="ko-KR" dirty="0" smtClean="0"/>
              <a:t>』</a:t>
            </a:r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696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dirty="0" smtClean="0"/>
              <a:t>성령론 연구의 애로사항</a:t>
            </a:r>
            <a:r>
              <a:rPr lang="en-US" sz="3600" dirty="0" smtClean="0"/>
              <a:t> (Erickson, 271)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6962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600" b="1" dirty="0" smtClean="0">
                <a:ea typeface="Gulim" pitchFamily="50" charset="-127"/>
              </a:rPr>
              <a:t>1. </a:t>
            </a:r>
            <a:r>
              <a:rPr lang="ko-KR" altLang="en-US" sz="2600" b="1" dirty="0" smtClean="0">
                <a:ea typeface="Gulim" pitchFamily="50" charset="-127"/>
              </a:rPr>
              <a:t>성부나 성자에 비해 성경에 계시된 내용이 빈약하다</a:t>
            </a:r>
            <a:r>
              <a:rPr lang="en-US" altLang="ko-KR" sz="2600" b="1" dirty="0" smtClean="0">
                <a:ea typeface="Gulim" pitchFamily="50" charset="-127"/>
              </a:rPr>
              <a:t>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600" b="1" dirty="0" smtClean="0">
                <a:ea typeface="Gulim" pitchFamily="50" charset="-127"/>
              </a:rPr>
              <a:t>2. </a:t>
            </a:r>
            <a:r>
              <a:rPr lang="ko-KR" altLang="en-US" sz="2600" b="1" dirty="0" smtClean="0">
                <a:ea typeface="Gulim" pitchFamily="50" charset="-127"/>
              </a:rPr>
              <a:t>성경에 구체적으로 언급되어 있지 않아 어떤 분인지 누구신지구체적으로 상상하기 어려운 존재이다</a:t>
            </a:r>
            <a:r>
              <a:rPr lang="en-US" altLang="ko-KR" sz="2600" b="1" dirty="0" smtClean="0">
                <a:ea typeface="Gulim" pitchFamily="50" charset="-127"/>
              </a:rPr>
              <a:t>.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600" b="1" dirty="0" smtClean="0">
                <a:ea typeface="Gulim" pitchFamily="50" charset="-127"/>
              </a:rPr>
              <a:t>3. </a:t>
            </a:r>
            <a:r>
              <a:rPr lang="ko-KR" altLang="en-US" sz="2600" b="1" dirty="0" smtClean="0">
                <a:ea typeface="Gulim" pitchFamily="50" charset="-127"/>
              </a:rPr>
              <a:t>성령의 사역은 주로 성부와 성자와 관계된 것이다</a:t>
            </a:r>
            <a:r>
              <a:rPr lang="en-US" altLang="ko-KR" sz="2600" b="1" dirty="0" smtClean="0">
                <a:ea typeface="Gulim" pitchFamily="50" charset="-127"/>
              </a:rPr>
              <a:t>. </a:t>
            </a:r>
            <a:r>
              <a:rPr lang="ko-KR" altLang="en-US" sz="2600" b="1" dirty="0" smtClean="0">
                <a:ea typeface="Gulim" pitchFamily="50" charset="-127"/>
              </a:rPr>
              <a:t>이로 인해 성령은 덜 중요하다고 생각하는 것은 오류이다</a:t>
            </a:r>
            <a:r>
              <a:rPr lang="en-US" altLang="ko-KR" sz="2600" b="1" dirty="0" smtClean="0">
                <a:ea typeface="Gulim" pitchFamily="50" charset="-127"/>
              </a:rPr>
              <a:t>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600" b="1" dirty="0" smtClean="0">
                <a:ea typeface="Gulim" pitchFamily="50" charset="-127"/>
              </a:rPr>
              <a:t>4. </a:t>
            </a:r>
            <a:r>
              <a:rPr lang="ko-KR" altLang="en-US" sz="2600" b="1" dirty="0" smtClean="0">
                <a:ea typeface="Gulim" pitchFamily="50" charset="-127"/>
              </a:rPr>
              <a:t>성령은 객관적인 이성으로 알기보다는 주로 체험으로 아는 존재이다</a:t>
            </a:r>
            <a:r>
              <a:rPr lang="en-US" altLang="ko-KR" sz="2600" b="1" dirty="0" smtClean="0">
                <a:ea typeface="Gulim" pitchFamily="50" charset="-127"/>
              </a:rPr>
              <a:t>. </a:t>
            </a:r>
            <a:endParaRPr lang="en-US" altLang="ko-KR" sz="2600" b="1" dirty="0" smtClean="0">
              <a:ea typeface="Gulim" pitchFamily="50" charset="-127"/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600" b="1" dirty="0" smtClean="0">
                <a:ea typeface="Gulim" pitchFamily="50" charset="-127"/>
                <a:sym typeface="Wingdings" pitchFamily="2" charset="2"/>
              </a:rPr>
              <a:t>5. </a:t>
            </a:r>
            <a:r>
              <a:rPr lang="ko-KR" altLang="en-US" sz="2600" b="1" dirty="0" smtClean="0">
                <a:ea typeface="Gulim" pitchFamily="50" charset="-127"/>
                <a:sym typeface="Wingdings" pitchFamily="2" charset="2"/>
              </a:rPr>
              <a:t>교회사에서 성령운동이 극단주의로 가곤 해서</a:t>
            </a:r>
            <a:r>
              <a:rPr lang="en-US" altLang="ko-KR" sz="2600" b="1" dirty="0" smtClean="0">
                <a:ea typeface="Gulim" pitchFamily="50" charset="-127"/>
                <a:sym typeface="Wingdings" pitchFamily="2" charset="2"/>
              </a:rPr>
              <a:t>, </a:t>
            </a:r>
            <a:r>
              <a:rPr lang="ko-KR" altLang="en-US" sz="2600" b="1" dirty="0" smtClean="0">
                <a:ea typeface="Gulim" pitchFamily="50" charset="-127"/>
                <a:sym typeface="Wingdings" pitchFamily="2" charset="2"/>
              </a:rPr>
              <a:t>이단사설에 휩쓸릴까 두려워 언급을 회피하곤 한다</a:t>
            </a:r>
            <a:r>
              <a:rPr lang="en-US" altLang="ko-KR" sz="2600" b="1" dirty="0" smtClean="0">
                <a:ea typeface="Gulim" pitchFamily="50" charset="-127"/>
                <a:sym typeface="Wingdings" pitchFamily="2" charset="2"/>
              </a:rPr>
              <a:t>.  </a:t>
            </a:r>
            <a:endParaRPr lang="en-US" altLang="ko-KR" sz="2600" b="1" dirty="0" smtClean="0">
              <a:ea typeface="Gulim" pitchFamily="50" charset="-127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848600" cy="838200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dirty="0" smtClean="0"/>
              <a:t>은사에 대한 우리의 태도</a:t>
            </a:r>
            <a:endParaRPr lang="en-US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1. </a:t>
            </a:r>
            <a:r>
              <a:rPr lang="ko-KR" altLang="en-US" sz="2800" b="1" dirty="0" smtClean="0">
                <a:ea typeface="Gulim" pitchFamily="50" charset="-127"/>
              </a:rPr>
              <a:t>근본태도</a:t>
            </a:r>
            <a:r>
              <a:rPr lang="ko-KR" altLang="en-US" sz="2800" b="1" dirty="0" smtClean="0">
                <a:ea typeface="Gulim" pitchFamily="50" charset="-127"/>
              </a:rPr>
              <a:t>: 믿음과 사역을 위해 간절히 사모하라 (고전 </a:t>
            </a:r>
            <a:r>
              <a:rPr lang="en-US" altLang="ko-KR" sz="2800" b="1" dirty="0" smtClean="0">
                <a:ea typeface="Gulim" pitchFamily="50" charset="-127"/>
              </a:rPr>
              <a:t>12:31; 14:1). </a:t>
            </a:r>
            <a:endParaRPr lang="en-US" altLang="ko-KR" sz="2800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800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altLang="ko-KR" sz="2800" b="1" dirty="0" smtClean="0"/>
              <a:t>(</a:t>
            </a:r>
            <a:r>
              <a:rPr lang="ko-KR" altLang="en-US" sz="2800" b="1" dirty="0" smtClean="0"/>
              <a:t>고전 </a:t>
            </a:r>
            <a:r>
              <a:rPr lang="en-US" altLang="ko-KR" sz="2800" b="1" dirty="0" smtClean="0"/>
              <a:t>12:31) 『</a:t>
            </a:r>
            <a:r>
              <a:rPr lang="ko-KR" altLang="en-US" sz="2800" b="1" dirty="0" smtClean="0"/>
              <a:t>너희는 더욱 큰 은사를 사모하라 내가 또한 제일 좋은 길을 너희에게 보이리라</a:t>
            </a:r>
            <a:r>
              <a:rPr lang="en-US" altLang="ko-KR" sz="2800" b="1" dirty="0" smtClean="0"/>
              <a:t>』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altLang="ko-KR" sz="2800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altLang="ko-KR" sz="2800" b="1" dirty="0" smtClean="0"/>
              <a:t>(</a:t>
            </a:r>
            <a:r>
              <a:rPr lang="ko-KR" altLang="en-US" sz="2800" b="1" dirty="0" smtClean="0"/>
              <a:t>고전 </a:t>
            </a:r>
            <a:r>
              <a:rPr lang="en-US" altLang="ko-KR" sz="2800" b="1" dirty="0" smtClean="0"/>
              <a:t>14:1) 『</a:t>
            </a:r>
            <a:r>
              <a:rPr lang="ko-KR" altLang="en-US" sz="2800" b="1" dirty="0" smtClean="0"/>
              <a:t>사랑을 따라 구하라 신령한 것을 사모하되 특별히 예언을 하려고 하라</a:t>
            </a:r>
            <a:r>
              <a:rPr lang="en-US" altLang="ko-KR" sz="2800" b="1" dirty="0" smtClean="0"/>
              <a:t>』</a:t>
            </a:r>
            <a:endParaRPr lang="en-US" altLang="ko-KR" sz="2800" b="1" dirty="0" smtClean="0">
              <a:ea typeface="Gulim" pitchFamily="50" charset="-127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696200" cy="762000"/>
          </a:xfrm>
        </p:spPr>
        <p:txBody>
          <a:bodyPr/>
          <a:lstStyle/>
          <a:p>
            <a:r>
              <a:rPr lang="en-US" altLang="ko-KR" b="1" dirty="0" smtClean="0">
                <a:ea typeface="Gulim" pitchFamily="50" charset="-127"/>
              </a:rPr>
              <a:t>2. </a:t>
            </a:r>
            <a:r>
              <a:rPr lang="ko-KR" altLang="en-US" b="1" dirty="0" smtClean="0">
                <a:ea typeface="Gulim" pitchFamily="50" charset="-127"/>
              </a:rPr>
              <a:t>분별하라</a:t>
            </a:r>
            <a:r>
              <a:rPr lang="en-US" altLang="ko-KR" b="1" dirty="0" smtClean="0">
                <a:ea typeface="Gulim" pitchFamily="50" charset="-127"/>
              </a:rPr>
              <a:t> 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ko-KR" altLang="en-US" sz="2900" b="1" dirty="0" smtClean="0">
                <a:ea typeface="Gulim" pitchFamily="50" charset="-127"/>
              </a:rPr>
              <a:t>은사를 </a:t>
            </a:r>
            <a:r>
              <a:rPr lang="ko-KR" altLang="en-US" sz="2900" b="1" dirty="0" smtClean="0">
                <a:ea typeface="Gulim" pitchFamily="50" charset="-127"/>
              </a:rPr>
              <a:t>믿지 않고 말씀을 믿으며</a:t>
            </a:r>
            <a:r>
              <a:rPr lang="en-US" altLang="ko-KR" sz="2900" b="1" dirty="0" smtClean="0">
                <a:ea typeface="Gulim" pitchFamily="50" charset="-127"/>
              </a:rPr>
              <a:t>, </a:t>
            </a:r>
            <a:r>
              <a:rPr lang="ko-KR" altLang="en-US" sz="2900" b="1" dirty="0" smtClean="0">
                <a:ea typeface="Gulim" pitchFamily="50" charset="-127"/>
              </a:rPr>
              <a:t>성경이 가르친 대로 분별하여야 한다 </a:t>
            </a:r>
            <a:r>
              <a:rPr lang="en-US" altLang="ko-KR" sz="2900" b="1" dirty="0" smtClean="0">
                <a:ea typeface="Gulim" pitchFamily="50" charset="-127"/>
              </a:rPr>
              <a:t>(</a:t>
            </a:r>
            <a:r>
              <a:rPr lang="ko-KR" altLang="en-US" sz="2900" b="1" dirty="0" smtClean="0">
                <a:ea typeface="Gulim" pitchFamily="50" charset="-127"/>
              </a:rPr>
              <a:t>요일</a:t>
            </a:r>
            <a:r>
              <a:rPr lang="en-US" altLang="ko-KR" sz="2900" b="1" dirty="0" smtClean="0">
                <a:ea typeface="Gulim" pitchFamily="50" charset="-127"/>
              </a:rPr>
              <a:t> </a:t>
            </a:r>
            <a:r>
              <a:rPr lang="en-US" altLang="ko-KR" sz="2900" b="1" dirty="0" smtClean="0">
                <a:ea typeface="Gulim" pitchFamily="50" charset="-127"/>
              </a:rPr>
              <a:t>4:1, 6). </a:t>
            </a:r>
            <a:r>
              <a:rPr lang="ko-KR" altLang="en-US" sz="2900" b="1" dirty="0" smtClean="0">
                <a:ea typeface="Gulim" pitchFamily="50" charset="-127"/>
              </a:rPr>
              <a:t>마귀도 영적인 존재임을 잊지 말라. 무당에게도, 희랍신의 사제들에게도, 절의 중들에게도 영적인 은사가 나타난다는 사실을 명심하라. </a:t>
            </a:r>
            <a:endParaRPr lang="en-US" altLang="ko-KR" sz="2900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en-US" altLang="ko-KR" sz="2900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altLang="ko-KR" sz="2900" b="1" dirty="0" smtClean="0"/>
              <a:t>(</a:t>
            </a:r>
            <a:r>
              <a:rPr lang="ko-KR" altLang="en-US" sz="2900" b="1" dirty="0" smtClean="0"/>
              <a:t>요일 </a:t>
            </a:r>
            <a:r>
              <a:rPr lang="en-US" altLang="ko-KR" sz="2900" b="1" dirty="0" smtClean="0"/>
              <a:t>4:1) 『</a:t>
            </a:r>
            <a:r>
              <a:rPr lang="ko-KR" altLang="en-US" sz="2900" b="1" dirty="0" smtClean="0"/>
              <a:t>사랑하는 자들아 영을 다 믿지 말고 오직 영들이 하나님께 속하였나 시험하라 많은 거짓 선지자가 세상에 나왔음이니라</a:t>
            </a:r>
            <a:r>
              <a:rPr lang="en-US" altLang="ko-KR" sz="2900" b="1" dirty="0" smtClean="0"/>
              <a:t>』</a:t>
            </a:r>
            <a:endParaRPr lang="ko-KR" altLang="en-US" sz="2900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en-US" altLang="ko-KR" b="1" dirty="0" smtClean="0">
              <a:ea typeface="Gulim" pitchFamily="50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 smtClean="0">
                <a:ea typeface="Gulim" pitchFamily="50" charset="-127"/>
              </a:rPr>
              <a:t>3. </a:t>
            </a:r>
            <a:r>
              <a:rPr lang="ko-KR" altLang="en-US" b="1" dirty="0" smtClean="0">
                <a:ea typeface="Gulim" pitchFamily="50" charset="-127"/>
              </a:rPr>
              <a:t>성결을 수반해야 한다 </a:t>
            </a:r>
            <a:r>
              <a:rPr lang="en-US" altLang="ko-KR" b="1" dirty="0" smtClean="0">
                <a:ea typeface="Gulim" pitchFamily="50" charset="-127"/>
              </a:rPr>
              <a:t>(</a:t>
            </a:r>
            <a:r>
              <a:rPr lang="ko-KR" altLang="en-US" b="1" dirty="0" smtClean="0">
                <a:ea typeface="Gulim" pitchFamily="50" charset="-127"/>
              </a:rPr>
              <a:t>고후</a:t>
            </a:r>
            <a:r>
              <a:rPr lang="en-US" altLang="ko-KR" b="1" dirty="0" smtClean="0">
                <a:ea typeface="Gulim" pitchFamily="50" charset="-127"/>
              </a:rPr>
              <a:t> </a:t>
            </a:r>
            <a:r>
              <a:rPr lang="en-US" altLang="ko-KR" b="1" dirty="0" smtClean="0">
                <a:ea typeface="Gulim" pitchFamily="50" charset="-127"/>
              </a:rPr>
              <a:t>12:6-10). 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590800"/>
            <a:ext cx="7772400" cy="3505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ko-KR" altLang="en-US" b="1" dirty="0" smtClean="0">
                <a:ea typeface="Gulim" pitchFamily="50" charset="-127"/>
              </a:rPr>
              <a:t>성결없는 </a:t>
            </a:r>
            <a:r>
              <a:rPr lang="ko-KR" altLang="en-US" b="1" dirty="0" smtClean="0">
                <a:ea typeface="Gulim" pitchFamily="50" charset="-127"/>
              </a:rPr>
              <a:t>은사는 살인강도에게 주어진 흉기가 될 수도 있다</a:t>
            </a:r>
            <a:r>
              <a:rPr lang="ko-KR" altLang="en-US" b="1" dirty="0" smtClean="0">
                <a:ea typeface="Gulim" pitchFamily="50" charset="-127"/>
              </a:rPr>
              <a:t>.</a:t>
            </a:r>
            <a:endParaRPr lang="en-US" altLang="ko-KR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en-US" altLang="ko-KR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ko-KR" altLang="en-US" b="1" dirty="0" smtClean="0">
              <a:ea typeface="Gulim" pitchFamily="50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457200"/>
            <a:ext cx="78486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4. </a:t>
            </a:r>
            <a:r>
              <a:rPr lang="ko-KR" altLang="en-US" sz="2800" b="1" dirty="0" smtClean="0">
                <a:ea typeface="Gulim" pitchFamily="50" charset="-127"/>
              </a:rPr>
              <a:t>교회를 세우는데 사용되어야 한다</a:t>
            </a:r>
            <a:r>
              <a:rPr lang="en-US" altLang="ko-KR" sz="2800" b="1" dirty="0" smtClean="0">
                <a:ea typeface="Gulim" pitchFamily="50" charset="-127"/>
              </a:rPr>
              <a:t>: </a:t>
            </a:r>
            <a:r>
              <a:rPr lang="ko-KR" altLang="en-US" sz="2800" b="1" dirty="0" smtClean="0">
                <a:ea typeface="Gulim" pitchFamily="50" charset="-127"/>
              </a:rPr>
              <a:t>모든 것이 질서를 따라 </a:t>
            </a:r>
            <a:r>
              <a:rPr lang="en-US" altLang="ko-KR" sz="2800" b="1" dirty="0" smtClean="0">
                <a:ea typeface="Gulim" pitchFamily="50" charset="-127"/>
              </a:rPr>
              <a:t>(</a:t>
            </a:r>
            <a:r>
              <a:rPr lang="ko-KR" altLang="en-US" sz="2800" b="1" dirty="0" smtClean="0">
                <a:ea typeface="Gulim" pitchFamily="50" charset="-127"/>
              </a:rPr>
              <a:t>고전</a:t>
            </a:r>
            <a:r>
              <a:rPr lang="en-US" altLang="ko-KR" sz="2800" b="1" dirty="0" smtClean="0">
                <a:ea typeface="Gulim" pitchFamily="50" charset="-127"/>
              </a:rPr>
              <a:t> </a:t>
            </a:r>
            <a:r>
              <a:rPr lang="en-US" altLang="ko-KR" sz="2800" b="1" dirty="0" smtClean="0">
                <a:ea typeface="Gulim" pitchFamily="50" charset="-127"/>
              </a:rPr>
              <a:t>14:39-40) </a:t>
            </a:r>
            <a:r>
              <a:rPr lang="ko-KR" altLang="en-US" sz="2800" b="1" dirty="0" smtClean="0">
                <a:ea typeface="Gulim" pitchFamily="50" charset="-127"/>
              </a:rPr>
              <a:t>절제되어야 한다</a:t>
            </a:r>
            <a:r>
              <a:rPr lang="en-US" altLang="ko-KR" sz="2800" b="1" dirty="0" smtClean="0">
                <a:ea typeface="Gulim" pitchFamily="50" charset="-127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800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altLang="ko-KR" sz="2800" b="1" dirty="0" smtClean="0"/>
              <a:t>(</a:t>
            </a:r>
            <a:r>
              <a:rPr lang="ko-KR" altLang="en-US" sz="2800" b="1" dirty="0" smtClean="0"/>
              <a:t>고전 </a:t>
            </a:r>
            <a:r>
              <a:rPr lang="en-US" altLang="ko-KR" sz="2800" b="1" dirty="0" smtClean="0"/>
              <a:t>14:39-40) 『[39] </a:t>
            </a:r>
            <a:r>
              <a:rPr lang="ko-KR" altLang="en-US" sz="2800" b="1" dirty="0" smtClean="0"/>
              <a:t>그런즉 내 형제들아 예언하기를 사모하며 방언 말하기를 금하지 말라 </a:t>
            </a:r>
            <a:r>
              <a:rPr lang="en-US" altLang="ko-KR" sz="2800" b="1" dirty="0" smtClean="0"/>
              <a:t>[40] </a:t>
            </a:r>
            <a:r>
              <a:rPr lang="ko-KR" altLang="en-US" sz="2800" b="1" dirty="0" smtClean="0"/>
              <a:t>모든 것을 적당하게 하고 질서대로 하라</a:t>
            </a:r>
            <a:r>
              <a:rPr lang="en-US" altLang="ko-KR" sz="2800" b="1" dirty="0" smtClean="0"/>
              <a:t>』</a:t>
            </a:r>
            <a:r>
              <a:rPr lang="en-US" altLang="ko-KR" sz="2800" b="1" dirty="0" smtClean="0">
                <a:ea typeface="Gulim" pitchFamily="50" charset="-127"/>
              </a:rPr>
              <a:t> </a:t>
            </a:r>
            <a:endParaRPr lang="ko-KR" altLang="en-US" sz="2800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800" b="1" dirty="0" smtClean="0">
              <a:ea typeface="Gulim" pitchFamily="50" charset="-127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 smtClean="0">
                <a:ea typeface="Gulim" pitchFamily="50" charset="-127"/>
              </a:rPr>
              <a:t>5. </a:t>
            </a:r>
            <a:r>
              <a:rPr lang="ko-KR" altLang="en-US" b="1" dirty="0" smtClean="0">
                <a:ea typeface="Gulim" pitchFamily="50" charset="-127"/>
              </a:rPr>
              <a:t>그리스도를 높여야 한다 </a:t>
            </a:r>
            <a:r>
              <a:rPr lang="en-US" altLang="ko-KR" b="1" dirty="0" smtClean="0">
                <a:ea typeface="Gulim" pitchFamily="50" charset="-127"/>
              </a:rPr>
              <a:t>(</a:t>
            </a:r>
            <a:r>
              <a:rPr lang="ko-KR" altLang="en-US" b="1" dirty="0" smtClean="0">
                <a:ea typeface="Gulim" pitchFamily="50" charset="-127"/>
              </a:rPr>
              <a:t>요</a:t>
            </a:r>
            <a:r>
              <a:rPr lang="en-US" altLang="ko-KR" b="1" dirty="0" smtClean="0">
                <a:ea typeface="Gulim" pitchFamily="50" charset="-127"/>
              </a:rPr>
              <a:t> 16:14). 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ko-KR" altLang="en-US" b="1" dirty="0" smtClean="0">
                <a:ea typeface="Gulim" pitchFamily="50" charset="-127"/>
              </a:rPr>
              <a:t>은사 </a:t>
            </a:r>
            <a:r>
              <a:rPr lang="ko-KR" altLang="en-US" b="1" dirty="0" smtClean="0">
                <a:ea typeface="Gulim" pitchFamily="50" charset="-127"/>
              </a:rPr>
              <a:t>받았다고 뽐내는 행위는 교만의 죄의 표본이다. 이로 인해 스스로 높아지면 즉시 마귀의 도구로 전락한다는 사실을 기억하라</a:t>
            </a:r>
            <a:r>
              <a:rPr lang="ko-KR" altLang="en-US" b="1" dirty="0" smtClean="0">
                <a:ea typeface="Gulim" pitchFamily="50" charset="-127"/>
              </a:rPr>
              <a:t>.</a:t>
            </a:r>
            <a:endParaRPr lang="en-US" altLang="ko-KR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en-US" altLang="ko-KR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altLang="ko-KR" b="1" dirty="0" smtClean="0"/>
              <a:t>(</a:t>
            </a:r>
            <a:r>
              <a:rPr lang="ko-KR" altLang="en-US" b="1" dirty="0" smtClean="0"/>
              <a:t>요 </a:t>
            </a:r>
            <a:r>
              <a:rPr lang="en-US" altLang="ko-KR" b="1" dirty="0" smtClean="0"/>
              <a:t>16:14) 『</a:t>
            </a:r>
            <a:r>
              <a:rPr lang="ko-KR" altLang="en-US" b="1" dirty="0" smtClean="0"/>
              <a:t>그가 내 영광을 나타내리니 내 것을 가지고 너희에게 알리겠음이니라</a:t>
            </a:r>
            <a:r>
              <a:rPr lang="en-US" altLang="ko-KR" b="1" dirty="0" smtClean="0"/>
              <a:t>』</a:t>
            </a:r>
            <a:endParaRPr lang="ko-KR" altLang="en-US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en-US" altLang="ko-KR" b="1" dirty="0" smtClean="0">
              <a:ea typeface="Gulim" pitchFamily="50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>
                <a:ea typeface="Gulim" pitchFamily="50" charset="-127"/>
              </a:rPr>
              <a:t>6. </a:t>
            </a:r>
            <a:r>
              <a:rPr lang="ko-KR" altLang="en-US" b="1" dirty="0" smtClean="0">
                <a:ea typeface="Gulim" pitchFamily="50" charset="-127"/>
              </a:rPr>
              <a:t>은사는 구원이나 성결</a:t>
            </a:r>
            <a:r>
              <a:rPr lang="en-US" altLang="ko-KR" b="1" dirty="0" smtClean="0">
                <a:ea typeface="Gulim" pitchFamily="50" charset="-127"/>
              </a:rPr>
              <a:t>, </a:t>
            </a:r>
            <a:r>
              <a:rPr lang="ko-KR" altLang="en-US" b="1" dirty="0" smtClean="0">
                <a:ea typeface="Gulim" pitchFamily="50" charset="-127"/>
              </a:rPr>
              <a:t>또는 믿음의 정도와 관계없다 </a:t>
            </a:r>
            <a:r>
              <a:rPr lang="en-US" altLang="ko-KR" b="1" dirty="0" smtClean="0">
                <a:ea typeface="Gulim" pitchFamily="50" charset="-127"/>
              </a:rPr>
              <a:t>(1Cor 12:14-21). </a:t>
            </a:r>
            <a:r>
              <a:rPr lang="ko-KR" altLang="en-US" b="1" dirty="0" smtClean="0">
                <a:ea typeface="Gulim" pitchFamily="50" charset="-127"/>
              </a:rPr>
              <a:t>내가 잘나서 받은 것이 아니니 하나도 자랑할 것이 없다는 말이다.</a:t>
            </a:r>
            <a:endParaRPr lang="en-US" altLang="ko-KR" b="1" dirty="0" smtClean="0">
              <a:ea typeface="Gulim" pitchFamily="50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4000" dirty="0" smtClean="0"/>
              <a:t>성령의 사역이 우리에게 의미하는 것 </a:t>
            </a:r>
            <a:r>
              <a:rPr lang="en-US" sz="4000" dirty="0" smtClean="0"/>
              <a:t>(Erickson, 285)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1. </a:t>
            </a:r>
            <a:r>
              <a:rPr lang="ko-KR" altLang="en-US" sz="2800" b="1" dirty="0" smtClean="0">
                <a:ea typeface="Gulim" pitchFamily="50" charset="-127"/>
              </a:rPr>
              <a:t>성령은 성도들의 삶과 사역에 능력을 부여한다.,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800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2. </a:t>
            </a:r>
            <a:r>
              <a:rPr lang="ko-KR" altLang="en-US" sz="2800" b="1" dirty="0" smtClean="0">
                <a:ea typeface="Gulim" pitchFamily="50" charset="-127"/>
              </a:rPr>
              <a:t>성령은 자신의 뜻대로 그리스도의 몸에 은사를 나누어준다.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ko-KR" sz="2800" b="1" dirty="0" smtClean="0">
              <a:ea typeface="Gulim" pitchFamily="50" charset="-127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3. </a:t>
            </a:r>
            <a:r>
              <a:rPr lang="ko-KR" altLang="en-US" sz="2800" b="1" dirty="0" smtClean="0">
                <a:ea typeface="Gulim" pitchFamily="50" charset="-127"/>
              </a:rPr>
              <a:t>누구나 동일한 은사를 받는 것도 아니며 한 사람이 모든 은사를 다 받는 것도 아니다.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4. </a:t>
            </a:r>
            <a:r>
              <a:rPr lang="ko-KR" altLang="en-US" sz="2800" b="1" dirty="0" smtClean="0">
                <a:ea typeface="Gulim" pitchFamily="50" charset="-127"/>
              </a:rPr>
              <a:t>우리는 성령에 의지해서 하나님의 말씀을 깨달을 수 있다.</a:t>
            </a:r>
          </a:p>
          <a:p>
            <a:pPr eaLnBrk="1" hangingPunct="1">
              <a:buFont typeface="Wingdings" pitchFamily="2" charset="2"/>
              <a:buNone/>
            </a:pPr>
            <a:endParaRPr lang="en-US" altLang="ko-KR" sz="2800" b="1" dirty="0" smtClean="0">
              <a:ea typeface="Gulim" pitchFamily="50" charset="-127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ko-KR" sz="2800" b="1" dirty="0" smtClean="0">
                <a:ea typeface="Gulim" pitchFamily="50" charset="-127"/>
              </a:rPr>
              <a:t>5. </a:t>
            </a:r>
            <a:r>
              <a:rPr lang="ko-KR" altLang="en-US" sz="2800" b="1" dirty="0" smtClean="0">
                <a:ea typeface="Gulim" pitchFamily="50" charset="-127"/>
              </a:rPr>
              <a:t>성령도 하나님이시기에 아버지와 아들에게 기도하듯이 성령께도 기도를 올릴 수 있다.</a:t>
            </a:r>
          </a:p>
          <a:p>
            <a:pPr eaLnBrk="1" hangingPunct="1"/>
            <a:endParaRPr lang="en-US" altLang="ko-KR" sz="2800" b="1" dirty="0" smtClean="0">
              <a:ea typeface="Gulim" pitchFamily="50" charset="-127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57200"/>
            <a:ext cx="7772400" cy="5638800"/>
          </a:xfrm>
        </p:spPr>
        <p:txBody>
          <a:bodyPr/>
          <a:lstStyle/>
          <a:p>
            <a:r>
              <a:rPr lang="en-US" altLang="ko-KR" sz="3000" b="1" dirty="0" smtClean="0"/>
              <a:t>(</a:t>
            </a:r>
            <a:r>
              <a:rPr lang="ko-KR" altLang="en-US" sz="3000" b="1" dirty="0" smtClean="0"/>
              <a:t>고전 </a:t>
            </a:r>
            <a:r>
              <a:rPr lang="en-US" altLang="ko-KR" sz="3000" b="1" dirty="0" smtClean="0"/>
              <a:t>3:16) 『</a:t>
            </a:r>
            <a:r>
              <a:rPr lang="ko-KR" altLang="en-US" sz="3000" b="1" dirty="0" smtClean="0"/>
              <a:t>너희가 하나님의 성전인 것과 하나님의 성령이 너희 안에 거하시는 것을 알지 못하느뇨</a:t>
            </a:r>
            <a:r>
              <a:rPr lang="en-US" altLang="ko-KR" sz="3000" b="1" dirty="0" smtClean="0"/>
              <a:t>』</a:t>
            </a:r>
            <a:r>
              <a:rPr lang="en-US" altLang="ko-KR" sz="3000" b="1" dirty="0" smtClean="0"/>
              <a:t>(</a:t>
            </a:r>
            <a:r>
              <a:rPr lang="ko-KR" altLang="en-US" sz="3000" b="1" dirty="0" smtClean="0"/>
              <a:t>고전 </a:t>
            </a:r>
            <a:r>
              <a:rPr lang="en-US" altLang="ko-KR" sz="3000" b="1" dirty="0" smtClean="0"/>
              <a:t>3:16) 『</a:t>
            </a:r>
            <a:r>
              <a:rPr lang="ko-KR" altLang="en-US" sz="3000" b="1" dirty="0" smtClean="0"/>
              <a:t>너희가 하나님의 성전인 것과 하나님의 성령이 너희 안에 거하시는 것을 알지 못하느뇨</a:t>
            </a:r>
            <a:r>
              <a:rPr lang="en-US" altLang="ko-KR" sz="3000" b="1" dirty="0" smtClean="0"/>
              <a:t>』</a:t>
            </a:r>
          </a:p>
          <a:p>
            <a:r>
              <a:rPr lang="en-US" altLang="ko-KR" sz="3000" b="1" dirty="0" smtClean="0"/>
              <a:t>(</a:t>
            </a:r>
            <a:r>
              <a:rPr lang="ko-KR" altLang="en-US" sz="3000" b="1" dirty="0" smtClean="0"/>
              <a:t>마 </a:t>
            </a:r>
            <a:r>
              <a:rPr lang="en-US" altLang="ko-KR" sz="3000" b="1" dirty="0" smtClean="0"/>
              <a:t>28:19) 『</a:t>
            </a:r>
            <a:r>
              <a:rPr lang="ko-KR" altLang="en-US" sz="3000" b="1" dirty="0" smtClean="0"/>
              <a:t>그러므로 너희는 가서 모든 족속으로 제자를 삼아 아버지와 아들과 성령의 이름으로 침례를 주고</a:t>
            </a:r>
            <a:r>
              <a:rPr lang="en-US" altLang="ko-KR" sz="3000" b="1" dirty="0" smtClean="0"/>
              <a:t>』</a:t>
            </a:r>
          </a:p>
          <a:p>
            <a:r>
              <a:rPr lang="en-US" altLang="ko-KR" sz="3000" b="1" dirty="0" smtClean="0"/>
              <a:t>(</a:t>
            </a:r>
            <a:r>
              <a:rPr lang="ko-KR" altLang="en-US" sz="3000" b="1" dirty="0" smtClean="0"/>
              <a:t>고후 </a:t>
            </a:r>
            <a:r>
              <a:rPr lang="en-US" altLang="ko-KR" sz="3000" b="1" dirty="0" smtClean="0"/>
              <a:t>13:13) 『</a:t>
            </a:r>
            <a:r>
              <a:rPr lang="ko-KR" altLang="en-US" sz="3000" b="1" dirty="0" smtClean="0"/>
              <a:t>주 예수 그리스도의 은혜와 하나님의 사랑과 성령의 교통하심이 너희 무리와 함께 있을지어다</a:t>
            </a:r>
            <a:r>
              <a:rPr lang="en-US" altLang="ko-KR" sz="3000" b="1" dirty="0" smtClean="0"/>
              <a:t>』</a:t>
            </a:r>
            <a:endParaRPr lang="ko-KR" altLang="en-US" sz="3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81000"/>
            <a:ext cx="7772400" cy="5715000"/>
          </a:xfrm>
        </p:spPr>
        <p:txBody>
          <a:bodyPr/>
          <a:lstStyle/>
          <a:p>
            <a:r>
              <a:rPr lang="en-US" altLang="ko-KR" sz="3000" b="1" dirty="0" smtClean="0"/>
              <a:t>(</a:t>
            </a:r>
            <a:r>
              <a:rPr lang="ko-KR" altLang="en-US" sz="3000" b="1" dirty="0" smtClean="0"/>
              <a:t>고전 </a:t>
            </a:r>
            <a:r>
              <a:rPr lang="en-US" altLang="ko-KR" sz="3000" b="1" dirty="0" smtClean="0"/>
              <a:t>2:10-11) 『[10] </a:t>
            </a:r>
            <a:r>
              <a:rPr lang="ko-KR" altLang="en-US" sz="3000" b="1" dirty="0" smtClean="0"/>
              <a:t>오직 하나님이 성령으로 이것을 우리에게 보이셨으니 성령은 모든 것 곧 하나님의 깊은 것이라도 통달하시느니라 </a:t>
            </a:r>
            <a:r>
              <a:rPr lang="en-US" altLang="ko-KR" sz="3000" b="1" dirty="0" smtClean="0"/>
              <a:t>[11] </a:t>
            </a:r>
            <a:r>
              <a:rPr lang="ko-KR" altLang="en-US" sz="3000" b="1" dirty="0" smtClean="0"/>
              <a:t>사람의 사정을 사람의 속에 있는 영 외에는 누가 알리요 이와 같이 하나님의 사정도 하나님의 영 외에는 아무도 알지 못하느니라</a:t>
            </a:r>
            <a:r>
              <a:rPr lang="en-US" altLang="ko-KR" sz="3000" b="1" dirty="0" smtClean="0"/>
              <a:t>』</a:t>
            </a:r>
          </a:p>
          <a:p>
            <a:r>
              <a:rPr lang="en-US" altLang="ko-KR" sz="3000" b="1" dirty="0" smtClean="0"/>
              <a:t>(</a:t>
            </a:r>
            <a:r>
              <a:rPr lang="ko-KR" altLang="en-US" sz="3000" b="1" dirty="0" smtClean="0"/>
              <a:t>요 </a:t>
            </a:r>
            <a:r>
              <a:rPr lang="en-US" altLang="ko-KR" sz="3000" b="1" dirty="0" smtClean="0"/>
              <a:t>16:13) 『</a:t>
            </a:r>
            <a:r>
              <a:rPr lang="ko-KR" altLang="en-US" sz="3000" b="1" dirty="0" smtClean="0"/>
              <a:t>그러하나 진리의 성령이 오시면 그가 너희를 모든 진리 가운데로 인도하시리니 그가 자의로 말하지 않고 오직 듣는 것을 말하시며 장래 일을 너희에게 알리시리라</a:t>
            </a:r>
            <a:r>
              <a:rPr lang="en-US" altLang="ko-KR" sz="3000" b="1" dirty="0" smtClean="0"/>
              <a:t>』</a:t>
            </a:r>
            <a:endParaRPr lang="ko-KR" altLang="en-US" sz="3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57200"/>
            <a:ext cx="7772400" cy="5638800"/>
          </a:xfrm>
        </p:spPr>
        <p:txBody>
          <a:bodyPr/>
          <a:lstStyle/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롬 </a:t>
            </a:r>
            <a:r>
              <a:rPr lang="en-US" altLang="ko-KR" b="1" dirty="0" smtClean="0"/>
              <a:t>15:18) 『</a:t>
            </a:r>
            <a:r>
              <a:rPr lang="ko-KR" altLang="en-US" b="1" dirty="0" smtClean="0"/>
              <a:t>그리스도께서 이방인들을 순종케 하기 위하여 나로 말미암아 말과 일이며 표적과 기사의 능력이며 성령의 능력으로 역사하신 것 외에는 내가 감히 말하지 아니하노라</a:t>
            </a:r>
            <a:r>
              <a:rPr lang="en-US" altLang="ko-KR" b="1" dirty="0" smtClean="0"/>
              <a:t>』</a:t>
            </a:r>
          </a:p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히 </a:t>
            </a:r>
            <a:r>
              <a:rPr lang="en-US" altLang="ko-KR" b="1" dirty="0" smtClean="0"/>
              <a:t>9:14) 『</a:t>
            </a:r>
            <a:r>
              <a:rPr lang="ko-KR" altLang="en-US" b="1" dirty="0" smtClean="0"/>
              <a:t>하물며 영원하신 성령으로 말미암아 흠 없는 자기를 하나님께 드린 그리스도의 피가 어찌 너희 양심으로 죽은 행실에서 깨끗하게 하고 살아계신 하나님을 섬기게 못하겠느뇨</a:t>
            </a:r>
            <a:r>
              <a:rPr lang="en-US" altLang="ko-KR" b="1" dirty="0" smtClean="0"/>
              <a:t>』</a:t>
            </a:r>
            <a:endParaRPr lang="ko-KR" alt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r>
              <a:rPr lang="en-US" altLang="ko-KR" sz="3000" b="1" dirty="0" smtClean="0"/>
              <a:t>(</a:t>
            </a:r>
            <a:r>
              <a:rPr lang="ko-KR" altLang="en-US" sz="3000" b="1" dirty="0" smtClean="0"/>
              <a:t>창 </a:t>
            </a:r>
            <a:r>
              <a:rPr lang="en-US" altLang="ko-KR" sz="3000" b="1" dirty="0" smtClean="0"/>
              <a:t>1:2) 『</a:t>
            </a:r>
            <a:r>
              <a:rPr lang="ko-KR" altLang="en-US" sz="3000" b="1" dirty="0" smtClean="0"/>
              <a:t>땅이 혼돈하고 공허하며 흑암이 깊음 위에 있고 하나님의 신은 수면에 운행하시니라</a:t>
            </a:r>
            <a:r>
              <a:rPr lang="en-US" altLang="ko-KR" sz="3000" b="1" dirty="0" smtClean="0"/>
              <a:t>』</a:t>
            </a:r>
          </a:p>
          <a:p>
            <a:r>
              <a:rPr lang="en-US" altLang="ko-KR" sz="3000" b="1" dirty="0" smtClean="0"/>
              <a:t>(</a:t>
            </a:r>
            <a:r>
              <a:rPr lang="ko-KR" altLang="en-US" sz="3000" b="1" dirty="0" smtClean="0"/>
              <a:t>욥 </a:t>
            </a:r>
            <a:r>
              <a:rPr lang="en-US" altLang="ko-KR" sz="3000" b="1" dirty="0" smtClean="0"/>
              <a:t>26:13) 『</a:t>
            </a:r>
            <a:r>
              <a:rPr lang="ko-KR" altLang="en-US" sz="3000" b="1" dirty="0" smtClean="0"/>
              <a:t>그 신으로 하늘을 단장하시고 손으로 날랜 뱀을 찌르시나니</a:t>
            </a:r>
            <a:r>
              <a:rPr lang="en-US" altLang="ko-KR" sz="3000" b="1" dirty="0" smtClean="0"/>
              <a:t>』</a:t>
            </a:r>
          </a:p>
          <a:p>
            <a:r>
              <a:rPr lang="en-US" altLang="ko-KR" sz="3000" b="1" dirty="0" smtClean="0"/>
              <a:t>(</a:t>
            </a:r>
            <a:r>
              <a:rPr lang="ko-KR" altLang="en-US" sz="3000" b="1" dirty="0" smtClean="0"/>
              <a:t>시 </a:t>
            </a:r>
            <a:r>
              <a:rPr lang="en-US" altLang="ko-KR" sz="3000" b="1" dirty="0" smtClean="0"/>
              <a:t>104:30) 『</a:t>
            </a:r>
            <a:r>
              <a:rPr lang="ko-KR" altLang="en-US" sz="3000" b="1" dirty="0" smtClean="0"/>
              <a:t>주의 영을 보내어 저희를 창조하사 지면을 새롭게 하시나이다</a:t>
            </a:r>
            <a:r>
              <a:rPr lang="en-US" altLang="ko-KR" sz="3000" b="1" dirty="0" smtClean="0"/>
              <a:t>』</a:t>
            </a:r>
          </a:p>
          <a:p>
            <a:r>
              <a:rPr lang="en-US" altLang="ko-KR" sz="3000" b="1" dirty="0" smtClean="0"/>
              <a:t>(</a:t>
            </a:r>
            <a:r>
              <a:rPr lang="ko-KR" altLang="en-US" sz="3000" b="1" dirty="0" smtClean="0"/>
              <a:t>딛 </a:t>
            </a:r>
            <a:r>
              <a:rPr lang="en-US" altLang="ko-KR" sz="3000" b="1" dirty="0" smtClean="0"/>
              <a:t>3:5) 『</a:t>
            </a:r>
            <a:r>
              <a:rPr lang="ko-KR" altLang="en-US" sz="3000" b="1" dirty="0" smtClean="0"/>
              <a:t>우리를 구원하시되 우리의 행한 바 의로운 행위로 말미암지 아니하고 오직 그의 긍휼하심을 좇아 중생의 씻음과 성령의 새롭게 하심으로 하셨나니</a:t>
            </a:r>
            <a:r>
              <a:rPr lang="en-US" altLang="ko-KR" sz="3000" b="1" dirty="0" smtClean="0"/>
              <a:t>』</a:t>
            </a:r>
            <a:endParaRPr lang="ko-KR" altLang="en-US" sz="30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 smtClean="0"/>
              <a:t>(</a:t>
            </a:r>
            <a:r>
              <a:rPr lang="ko-KR" altLang="en-US" b="1" dirty="0" smtClean="0"/>
              <a:t>딤후 </a:t>
            </a:r>
            <a:r>
              <a:rPr lang="en-US" altLang="ko-KR" b="1" dirty="0" smtClean="0"/>
              <a:t>3:16) 『</a:t>
            </a:r>
            <a:r>
              <a:rPr lang="ko-KR" altLang="en-US" b="1" dirty="0" smtClean="0"/>
              <a:t>모든 성경은 하나님의 감동으로 된 것으로 교훈과 책망과 바르게 함과 의로 교육하기에 유익하니</a:t>
            </a:r>
            <a:r>
              <a:rPr lang="en-US" altLang="ko-KR" b="1" dirty="0" smtClean="0"/>
              <a:t>』</a:t>
            </a:r>
            <a:endParaRPr lang="ko-KR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506</TotalTime>
  <Words>2889</Words>
  <Application>Microsoft Office PowerPoint</Application>
  <PresentationFormat>On-screen Show (4:3)</PresentationFormat>
  <Paragraphs>205</Paragraphs>
  <Slides>47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Soaring</vt:lpstr>
      <vt:lpstr>Lecture Part II: Pneumatology</vt:lpstr>
      <vt:lpstr>Trinitarian Unity in Salvation</vt:lpstr>
      <vt:lpstr>성령론이 왜 중요한가? (Erickson, 270-1)</vt:lpstr>
      <vt:lpstr>성령론 연구의 애로사항 (Erickson, 271)</vt:lpstr>
      <vt:lpstr>Slide 5</vt:lpstr>
      <vt:lpstr>Slide 6</vt:lpstr>
      <vt:lpstr>Slide 7</vt:lpstr>
      <vt:lpstr>Slide 8</vt:lpstr>
      <vt:lpstr>Slide 9</vt:lpstr>
      <vt:lpstr>성령의 신성</vt:lpstr>
      <vt:lpstr>성령의 인격성</vt:lpstr>
      <vt:lpstr>Slide 12</vt:lpstr>
      <vt:lpstr>성령의 호칭 (성품; 구원사; 사역)</vt:lpstr>
      <vt:lpstr>성령론이 뜻하는 바는? (Erickson, 274)</vt:lpstr>
      <vt:lpstr>Slide 15</vt:lpstr>
      <vt:lpstr>구약에 나타난 성령의 사역</vt:lpstr>
      <vt:lpstr>예수님의 삶에서 나타난 성령의 사역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성도의 삶에서의 성령의 사역</vt:lpstr>
      <vt:lpstr>2. 믿은 후 계속되는 사역:  </vt:lpstr>
      <vt:lpstr>Slide 27</vt:lpstr>
      <vt:lpstr>Slide 28</vt:lpstr>
      <vt:lpstr>Slide 29</vt:lpstr>
      <vt:lpstr>Slide 30</vt:lpstr>
      <vt:lpstr>성령세례에 대한 주의사항</vt:lpstr>
      <vt:lpstr>은사 (롬 12:6-8) - 직분</vt:lpstr>
      <vt:lpstr>Slide 33</vt:lpstr>
      <vt:lpstr>Slide 34</vt:lpstr>
      <vt:lpstr>성령의 은사</vt:lpstr>
      <vt:lpstr>은사의 네 가지 특징</vt:lpstr>
      <vt:lpstr>Slide 37</vt:lpstr>
      <vt:lpstr>Slide 38</vt:lpstr>
      <vt:lpstr>Slide 39</vt:lpstr>
      <vt:lpstr>은사에 대한 우리의 태도</vt:lpstr>
      <vt:lpstr>2. 분별하라 </vt:lpstr>
      <vt:lpstr>3. 성결을 수반해야 한다 (고후 12:6-10). </vt:lpstr>
      <vt:lpstr>Slide 43</vt:lpstr>
      <vt:lpstr>5. 그리스도를 높여야 한다 (요 16:14). </vt:lpstr>
      <vt:lpstr>Slide 45</vt:lpstr>
      <vt:lpstr>성령의 사역이 우리에게 의미하는 것 (Erickson, 285)</vt:lpstr>
      <vt:lpstr>Slide 47</vt:lpstr>
    </vt:vector>
  </TitlesOfParts>
  <Company>Alliance Theological Seminary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Trinitarian Unity in Salvation</dc:title>
  <dc:creator>Jintae Kim</dc:creator>
  <cp:lastModifiedBy>Jintae Kim</cp:lastModifiedBy>
  <cp:revision>24</cp:revision>
  <dcterms:created xsi:type="dcterms:W3CDTF">2006-02-21T17:16:11Z</dcterms:created>
  <dcterms:modified xsi:type="dcterms:W3CDTF">2015-08-21T15:14:54Z</dcterms:modified>
</cp:coreProperties>
</file>